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49.xml" ContentType="application/vnd.openxmlformats-officedocument.presentationml.slide+xml"/>
  <Override PartName="/ppt/theme/themeOverride16.xml" ContentType="application/vnd.openxmlformats-officedocument.themeOverride+xml"/>
  <Override PartName="/ppt/theme/themeOverride5.xml" ContentType="application/vnd.openxmlformats-officedocument.themeOverride+xml"/>
  <Default Extension="bin" ContentType="application/vnd.openxmlformats-officedocument.presentationml.printerSettings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theme/themeOverride9.xml" ContentType="application/vnd.openxmlformats-officedocument.themeOverr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3.xml" ContentType="application/vnd.openxmlformats-officedocument.themeOverride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2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theme/themeOverride13.xml" ContentType="application/vnd.openxmlformats-officedocument.themeOverride+xml"/>
  <Override PartName="/ppt/slides/slide46.xml" ContentType="application/vnd.openxmlformats-officedocument.presentationml.slide+xml"/>
  <Override PartName="/ppt/theme/themeOverride27.xml" ContentType="application/vnd.openxmlformats-officedocument.themeOverride+xml"/>
  <Override PartName="/ppt/notesSlides/notesSlide8.xml" ContentType="application/vnd.openxmlformats-officedocument.presentationml.notesSlide+xml"/>
  <Override PartName="/ppt/slideLayouts/slideLayout14.xml" ContentType="application/vnd.openxmlformats-officedocument.presentationml.slideLayout+xml"/>
  <Override PartName="/ppt/theme/themeOverride4.xml" ContentType="application/vnd.openxmlformats-officedocument.themeOverr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15.xml" ContentType="application/vnd.openxmlformats-officedocument.presentationml.slide+xml"/>
  <Override PartName="/ppt/theme/themeOverride6.xml" ContentType="application/vnd.openxmlformats-officedocument.themeOverride+xml"/>
  <Override PartName="/ppt/theme/themeOverride17.xml" ContentType="application/vnd.openxmlformats-officedocument.themeOverr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theme/themeOverride24.xml" ContentType="application/vnd.openxmlformats-officedocument.themeOverr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theme/themeOverride10.xml" ContentType="application/vnd.openxmlformats-officedocument.themeOverr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notesSlides/notesSlide23.xml" ContentType="application/vnd.openxmlformats-officedocument.presentationml.notes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8.xml" ContentType="application/vnd.openxmlformats-officedocument.presentationml.slide+xml"/>
  <Override PartName="/ppt/slides/slide50.xml" ContentType="application/vnd.openxmlformats-officedocument.presentationml.slide+xml"/>
  <Override PartName="/ppt/theme/themeOverride14.xml" ContentType="application/vnd.openxmlformats-officedocument.themeOverride+xml"/>
  <Override PartName="/ppt/slides/slide47.xml" ContentType="application/vnd.openxmlformats-officedocument.presentationml.slide+xml"/>
  <Override PartName="/ppt/slides/slide31.xml" ContentType="application/vnd.openxmlformats-officedocument.presentationml.slide+xml"/>
  <Override PartName="/ppt/notesSlides/notesSlide9.xml" ContentType="application/vnd.openxmlformats-officedocument.presentationml.notesSlide+xml"/>
  <Override PartName="/ppt/slideLayouts/slideLayout15.xml" ContentType="application/vnd.openxmlformats-officedocument.presentationml.slideLayout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theme/themeOverride21.xml" ContentType="application/vnd.openxmlformats-officedocument.themeOverride+xml"/>
  <Override PartName="/ppt/theme/themeOverride18.xml" ContentType="application/vnd.openxmlformats-officedocument.themeOverride+xml"/>
  <Override PartName="/ppt/theme/themeOverride7.xml" ContentType="application/vnd.openxmlformats-officedocument.themeOverride+xml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media/audio1.bin" ContentType="audio/unknown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theme/themeOverride11.xml" ContentType="application/vnd.openxmlformats-officedocument.themeOverride+xml"/>
  <Override PartName="/ppt/theme/themeOverride25.xml" ContentType="application/vnd.openxmlformats-officedocument.themeOverride+xml"/>
  <Override PartName="/ppt/slideLayouts/slideLayout12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4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s/slide51.xml" ContentType="application/vnd.openxmlformats-officedocument.presentationml.slide+xml"/>
  <Override PartName="/ppt/slides/slide48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viewProps.xml" ContentType="application/vnd.openxmlformats-officedocument.presentationml.viewProps+xml"/>
  <Override PartName="/ppt/theme/themeOverride15.xml" ContentType="application/vnd.openxmlformats-officedocument.themeOverride+xml"/>
  <Override PartName="/ppt/slides/slide29.xml" ContentType="application/vnd.openxmlformats-officedocument.presentationml.slide+xml"/>
  <Override PartName="/ppt/theme/themeOverride20.xml" ContentType="application/vnd.openxmlformats-officedocument.themeOverride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theme/themeOverride8.xml" ContentType="application/vnd.openxmlformats-officedocument.themeOverride+xml"/>
  <Override PartName="/ppt/theme/themeOverride19.xml" ContentType="application/vnd.openxmlformats-officedocument.themeOverride+xml"/>
  <Override PartName="/ppt/slides/slide2.xml" ContentType="application/vnd.openxmlformats-officedocument.presentationml.slide+xml"/>
  <Override PartName="/ppt/theme/themeOverride22.xml" ContentType="application/vnd.openxmlformats-officedocument.themeOverr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theme/themeOverride12.xml" ContentType="application/vnd.openxmlformats-officedocument.themeOverride+xml"/>
  <Override PartName="/ppt/theme/themeOverride26.xml" ContentType="application/vnd.openxmlformats-officedocument.themeOverride+xml"/>
  <Override PartName="/ppt/slideLayouts/slideLayout13.xml" ContentType="application/vnd.openxmlformats-officedocument.presentationml.slideLayout+xml"/>
  <Override PartName="/ppt/theme/themeOverride3.xml" ContentType="application/vnd.openxmlformats-officedocument.themeOverride+xml"/>
  <Default Extension="png" ContentType="image/png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</p:sldMasterIdLst>
  <p:notesMasterIdLst>
    <p:notesMasterId r:id="rId53"/>
  </p:notesMasterIdLst>
  <p:sldIdLst>
    <p:sldId id="326" r:id="rId2"/>
    <p:sldId id="327" r:id="rId3"/>
    <p:sldId id="328" r:id="rId4"/>
    <p:sldId id="329" r:id="rId5"/>
    <p:sldId id="330" r:id="rId6"/>
    <p:sldId id="331" r:id="rId7"/>
    <p:sldId id="315" r:id="rId8"/>
    <p:sldId id="256" r:id="rId9"/>
    <p:sldId id="284" r:id="rId10"/>
    <p:sldId id="285" r:id="rId11"/>
    <p:sldId id="316" r:id="rId12"/>
    <p:sldId id="333" r:id="rId13"/>
    <p:sldId id="334" r:id="rId14"/>
    <p:sldId id="335" r:id="rId15"/>
    <p:sldId id="332" r:id="rId16"/>
    <p:sldId id="322" r:id="rId17"/>
    <p:sldId id="317" r:id="rId18"/>
    <p:sldId id="318" r:id="rId19"/>
    <p:sldId id="319" r:id="rId20"/>
    <p:sldId id="320" r:id="rId21"/>
    <p:sldId id="321" r:id="rId22"/>
    <p:sldId id="288" r:id="rId23"/>
    <p:sldId id="287" r:id="rId24"/>
    <p:sldId id="289" r:id="rId25"/>
    <p:sldId id="290" r:id="rId26"/>
    <p:sldId id="291" r:id="rId27"/>
    <p:sldId id="292" r:id="rId28"/>
    <p:sldId id="293" r:id="rId29"/>
    <p:sldId id="294" r:id="rId30"/>
    <p:sldId id="323" r:id="rId31"/>
    <p:sldId id="263" r:id="rId32"/>
    <p:sldId id="295" r:id="rId33"/>
    <p:sldId id="303" r:id="rId34"/>
    <p:sldId id="257" r:id="rId35"/>
    <p:sldId id="296" r:id="rId36"/>
    <p:sldId id="297" r:id="rId37"/>
    <p:sldId id="298" r:id="rId38"/>
    <p:sldId id="299" r:id="rId39"/>
    <p:sldId id="313" r:id="rId40"/>
    <p:sldId id="300" r:id="rId41"/>
    <p:sldId id="301" r:id="rId42"/>
    <p:sldId id="302" r:id="rId43"/>
    <p:sldId id="31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3C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68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2AC2565-5583-4640-9AE6-C85DFE98AE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45" charset="0"/>
        <a:ea typeface="ＭＳ Ｐゴシック" pitchFamily="8" charset="-128"/>
        <a:cs typeface="ＭＳ Ｐゴシック" pitchFamily="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45" charset="0"/>
        <a:ea typeface="ＭＳ Ｐゴシック" pitchFamily="8" charset="-128"/>
        <a:cs typeface="ＭＳ Ｐゴシック" pitchFamily="8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45" charset="0"/>
        <a:ea typeface="ＭＳ Ｐゴシック" pitchFamily="8" charset="-128"/>
        <a:cs typeface="ＭＳ Ｐゴシック" pitchFamily="8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45" charset="0"/>
        <a:ea typeface="ＭＳ Ｐゴシック" pitchFamily="8" charset="-128"/>
        <a:cs typeface="ＭＳ Ｐゴシック" pitchFamily="8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45" charset="0"/>
        <a:ea typeface="ＭＳ Ｐゴシック" pitchFamily="8" charset="-128"/>
        <a:cs typeface="ＭＳ Ｐゴシック" pitchFamily="8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436101-78C7-A14C-A2EE-82FD0976AB0F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563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69902E-5A43-AA49-A442-E56287CE4745}" type="slidenum">
              <a:rPr lang="en-US"/>
              <a:pPr/>
              <a:t>22</a:t>
            </a:fld>
            <a:endParaRPr lang="en-US" dirty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408B3E-4CDE-F84C-8013-7E156C7F14CE}" type="slidenum">
              <a:rPr lang="en-US"/>
              <a:pPr/>
              <a:t>23</a:t>
            </a:fld>
            <a:endParaRPr lang="en-US" dirty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ADF4A0-C14E-134F-9572-58E545EDD754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1D8AFF-59CC-1949-87F7-78F0BA0FA32A}" type="slidenum">
              <a:rPr lang="en-US"/>
              <a:pPr/>
              <a:t>25</a:t>
            </a:fld>
            <a:endParaRPr lang="en-US" dirty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16ADE0-AD7C-9C4B-B60E-DCA00A0B5D16}" type="slidenum">
              <a:rPr lang="en-US"/>
              <a:pPr/>
              <a:t>26</a:t>
            </a:fld>
            <a:endParaRPr lang="en-US" dirty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BE0A93-96CA-E140-9380-0E2D11F4493E}" type="slidenum">
              <a:rPr lang="en-US"/>
              <a:pPr/>
              <a:t>31</a:t>
            </a:fld>
            <a:endParaRPr lang="en-US" dirty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3D396F-1B95-764B-95B8-B93A2957ACE0}" type="slidenum">
              <a:rPr lang="en-US"/>
              <a:pPr/>
              <a:t>34</a:t>
            </a:fld>
            <a:endParaRPr lang="en-US" dirty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1AD4E-80E8-FB47-B099-D4C55B0D8CDF}" type="slidenum">
              <a:rPr lang="en-US"/>
              <a:pPr/>
              <a:t>39</a:t>
            </a:fld>
            <a:endParaRPr lang="en-US" dirty="0"/>
          </a:p>
        </p:txBody>
      </p:sp>
      <p:sp>
        <p:nvSpPr>
          <p:cNvPr id="716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F81E7F-FB66-6545-8173-2FE937263816}" type="slidenum">
              <a:rPr lang="en-US"/>
              <a:pPr/>
              <a:t>44</a:t>
            </a:fld>
            <a:endParaRPr lang="en-US" dirty="0"/>
          </a:p>
        </p:txBody>
      </p:sp>
      <p:sp>
        <p:nvSpPr>
          <p:cNvPr id="7782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5CF597-2049-CF4C-880C-B3841BEE5179}" type="slidenum">
              <a:rPr lang="en-US"/>
              <a:pPr/>
              <a:t>45</a:t>
            </a:fld>
            <a:endParaRPr lang="en-US" dirty="0"/>
          </a:p>
        </p:txBody>
      </p:sp>
      <p:sp>
        <p:nvSpPr>
          <p:cNvPr id="7987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36BFAE-1F2C-0F4D-B417-821E8DB20870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5837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81845B-50C4-FB4E-AEA7-7F7F4DBF76A3}" type="slidenum">
              <a:rPr lang="en-US"/>
              <a:pPr/>
              <a:t>46</a:t>
            </a:fld>
            <a:endParaRPr lang="en-US" dirty="0"/>
          </a:p>
        </p:txBody>
      </p:sp>
      <p:sp>
        <p:nvSpPr>
          <p:cNvPr id="819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1162A9-D357-664D-A082-CED687CEBECD}" type="slidenum">
              <a:rPr lang="en-US"/>
              <a:pPr/>
              <a:t>47</a:t>
            </a:fld>
            <a:endParaRPr lang="en-US" dirty="0"/>
          </a:p>
        </p:txBody>
      </p:sp>
      <p:sp>
        <p:nvSpPr>
          <p:cNvPr id="8397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2A51F9-49E9-D442-B85B-AB3E20E61137}" type="slidenum">
              <a:rPr lang="en-US"/>
              <a:pPr/>
              <a:t>48</a:t>
            </a:fld>
            <a:endParaRPr lang="en-US" dirty="0"/>
          </a:p>
        </p:txBody>
      </p:sp>
      <p:sp>
        <p:nvSpPr>
          <p:cNvPr id="860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54F8F-8EE7-3A4C-8746-964B62BCDFA5}" type="slidenum">
              <a:rPr lang="en-US"/>
              <a:pPr/>
              <a:t>49</a:t>
            </a:fld>
            <a:endParaRPr lang="en-US" dirty="0"/>
          </a:p>
        </p:txBody>
      </p:sp>
      <p:sp>
        <p:nvSpPr>
          <p:cNvPr id="8806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7E32B1-A5FB-EB4F-917A-6F8D8B49CB29}" type="slidenum">
              <a:rPr lang="en-US"/>
              <a:pPr/>
              <a:t>50</a:t>
            </a:fld>
            <a:endParaRPr lang="en-US" dirty="0"/>
          </a:p>
        </p:txBody>
      </p:sp>
      <p:sp>
        <p:nvSpPr>
          <p:cNvPr id="9011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B06E73-1612-AE43-824A-DFE252068A16}" type="slidenum">
              <a:rPr lang="en-US"/>
              <a:pPr/>
              <a:t>51</a:t>
            </a:fld>
            <a:endParaRPr lang="en-US" dirty="0"/>
          </a:p>
        </p:txBody>
      </p:sp>
      <p:sp>
        <p:nvSpPr>
          <p:cNvPr id="9216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2D1C15-35D5-8546-AD73-D1113649BC03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604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CA2ECE-3873-3A48-8C91-B1B6A533C02D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6246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2FA8EA-90BF-EB47-9D5F-373E1276A19F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6451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9D3866-2C90-0B4B-92D0-6523BF497603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14165-F79E-B345-9CCB-0F5F7FD969FD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269CA7-3603-4744-BFC3-6206D4667E2B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911C53-9424-4E41-870F-3C660B234D01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CB6B-A151-D64D-A4E4-FDDCC42D7D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57705-AAE7-8D4A-9978-D36BEAF229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03593-35ED-9A4C-8A54-4FECAB3CFE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20CCE-5A31-9C43-993D-D25BF91E33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EFB67-CF9F-A44A-9883-A5C1658009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20B90-C4D4-0244-BF0C-E649325FE9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AAEE2-D3EB-1C49-8DAB-7A35FD688A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DDCBB-9FE3-F74F-B654-BA66F66B91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95232-480F-1C48-8709-826DD780A5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50A24-A7F2-754E-81B8-D36AE91818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00AD7-9FF5-8843-95EB-E0E978072C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D4C82-521D-2C4F-89A5-3F485318C3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7D018-8416-6D4D-AC3B-08BE2FD5D3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C1F1B-C9CA-494C-8A8A-81A98FC199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BD583-BF0A-CA43-AB12-09072B70ED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9DBD530-9C56-0C42-A2FF-85555B4B7F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45" charset="0"/>
          <a:ea typeface="ＭＳ Ｐゴシック" pitchFamily="8" charset="-128"/>
          <a:cs typeface="ＭＳ Ｐゴシック" pitchFamily="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45" charset="0"/>
          <a:ea typeface="ＭＳ Ｐゴシック" pitchFamily="8" charset="-128"/>
          <a:cs typeface="ＭＳ Ｐゴシック" pitchFamily="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45" charset="0"/>
          <a:ea typeface="ＭＳ Ｐゴシック" pitchFamily="8" charset="-128"/>
          <a:cs typeface="ＭＳ Ｐゴシック" pitchFamily="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45" charset="0"/>
          <a:ea typeface="ＭＳ Ｐゴシック" pitchFamily="8" charset="-128"/>
          <a:cs typeface="ＭＳ Ｐゴシック" pitchFamily="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45" charset="0"/>
          <a:ea typeface="ＭＳ Ｐゴシック" pitchFamily="8" charset="-128"/>
          <a:cs typeface="ＭＳ Ｐゴシック" pitchFamily="8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45" charset="0"/>
          <a:ea typeface="ＭＳ Ｐゴシック" pitchFamily="8" charset="-128"/>
          <a:cs typeface="ＭＳ Ｐゴシック" pitchFamily="8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45" charset="0"/>
          <a:ea typeface="ＭＳ Ｐゴシック" pitchFamily="8" charset="-128"/>
          <a:cs typeface="ＭＳ Ｐゴシック" pitchFamily="8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45" charset="0"/>
          <a:ea typeface="ＭＳ Ｐゴシック" pitchFamily="8" charset="-128"/>
          <a:cs typeface="ＭＳ Ｐゴシック" pitchFamily="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25.png"/><Relationship Id="rId1" Type="http://schemas.openxmlformats.org/officeDocument/2006/relationships/themeOverride" Target="../theme/themeOverride3.x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Relationship Id="rId8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55.png"/><Relationship Id="rId1" Type="http://schemas.openxmlformats.org/officeDocument/2006/relationships/themeOverride" Target="../theme/themeOverride4.xml"/><Relationship Id="rId2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image" Target="../media/image56.png"/><Relationship Id="rId1" Type="http://schemas.openxmlformats.org/officeDocument/2006/relationships/themeOverride" Target="../theme/themeOverride5.xml"/><Relationship Id="rId2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image" Target="../media/image57.png"/><Relationship Id="rId1" Type="http://schemas.openxmlformats.org/officeDocument/2006/relationships/themeOverride" Target="../theme/themeOverride6.xml"/><Relationship Id="rId2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1" Type="http://schemas.openxmlformats.org/officeDocument/2006/relationships/themeOverride" Target="../theme/themeOverride7.xml"/><Relationship Id="rId2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8.xml"/><Relationship Id="rId2" Type="http://schemas.openxmlformats.org/officeDocument/2006/relationships/slideLayout" Target="../slideLayouts/slideLayout14.xml"/><Relationship Id="rId3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4" Type="http://schemas.openxmlformats.org/officeDocument/2006/relationships/image" Target="../media/image61.png"/><Relationship Id="rId1" Type="http://schemas.openxmlformats.org/officeDocument/2006/relationships/themeOverride" Target="../theme/themeOverride9.xml"/><Relationship Id="rId2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0.xml"/><Relationship Id="rId2" Type="http://schemas.openxmlformats.org/officeDocument/2006/relationships/slideLayout" Target="../slideLayouts/slideLayout12.xml"/><Relationship Id="rId3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1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67.png"/><Relationship Id="rId8" Type="http://schemas.openxmlformats.org/officeDocument/2006/relationships/image" Target="../media/image68.png"/><Relationship Id="rId1" Type="http://schemas.openxmlformats.org/officeDocument/2006/relationships/themeOverride" Target="../theme/themeOverride11.xml"/><Relationship Id="rId2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4" Type="http://schemas.openxmlformats.org/officeDocument/2006/relationships/image" Target="../media/image71.png"/><Relationship Id="rId1" Type="http://schemas.openxmlformats.org/officeDocument/2006/relationships/audio" Target="file://localhost/Users/tj.brooks/Desktop/T.J.STUFF/classes/U.S./2SecondSemester/Twenties:GreatDepression:NewDeal/Roaring20's/music/Harlem%20Renaissance%20Music/Louis%20Armstrong%20-%20What%20a%20Wonderful%20World.mp3" TargetMode="External"/><Relationship Id="rId2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1" Type="http://schemas.openxmlformats.org/officeDocument/2006/relationships/themeOverride" Target="../theme/themeOverride12.xml"/><Relationship Id="rId2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3.xml"/><Relationship Id="rId2" Type="http://schemas.openxmlformats.org/officeDocument/2006/relationships/slideLayout" Target="../slideLayouts/slideLayout12.xml"/><Relationship Id="rId3" Type="http://schemas.openxmlformats.org/officeDocument/2006/relationships/image" Target="../media/image7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4.xml"/><Relationship Id="rId2" Type="http://schemas.openxmlformats.org/officeDocument/2006/relationships/slideLayout" Target="../slideLayouts/slideLayout14.xml"/><Relationship Id="rId3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5.xml"/><Relationship Id="rId2" Type="http://schemas.openxmlformats.org/officeDocument/2006/relationships/slideLayout" Target="../slideLayouts/slideLayout12.xml"/><Relationship Id="rId3" Type="http://schemas.openxmlformats.org/officeDocument/2006/relationships/image" Target="../media/image7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image" Target="../media/image71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1" Type="http://schemas.openxmlformats.org/officeDocument/2006/relationships/themeOverride" Target="../theme/themeOverride16.xml"/><Relationship Id="rId2" Type="http://schemas.openxmlformats.org/officeDocument/2006/relationships/audio" Target="file://localhost/Users/tj.brooks/Desktop/T.J.STUFF/classes/U.S./2SecondSemester/Twenties:GreatDepression:NewDeal/Roaring20's/music/Harlem%20Renaissance%20Music/Duke%20Ellington%20-%20harmony%20of%20harlem.mp3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4" Type="http://schemas.openxmlformats.org/officeDocument/2006/relationships/notesSlide" Target="../notesSlides/notesSlide17.xml"/><Relationship Id="rId5" Type="http://schemas.openxmlformats.org/officeDocument/2006/relationships/image" Target="../media/image79.png"/><Relationship Id="rId6" Type="http://schemas.openxmlformats.org/officeDocument/2006/relationships/image" Target="../media/image71.png"/><Relationship Id="rId1" Type="http://schemas.openxmlformats.org/officeDocument/2006/relationships/themeOverride" Target="../theme/themeOverride17.xml"/><Relationship Id="rId2" Type="http://schemas.openxmlformats.org/officeDocument/2006/relationships/audio" Target="file://localhost/Users/tj.brooks/Desktop/T.J.STUFF/classes/U.S./2SecondSemester/Twenties:GreatDepression:NewDeal/Roaring20's/music/Harlem%20Renaissance%20Music/Strange%20Fruit.wav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8.xml"/><Relationship Id="rId2" Type="http://schemas.openxmlformats.org/officeDocument/2006/relationships/slideLayout" Target="../slideLayouts/slideLayout12.xml"/><Relationship Id="rId3" Type="http://schemas.openxmlformats.org/officeDocument/2006/relationships/image" Target="../media/image8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2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9.xml"/><Relationship Id="rId2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4" Type="http://schemas.openxmlformats.org/officeDocument/2006/relationships/image" Target="../media/image83.jpeg"/><Relationship Id="rId5" Type="http://schemas.openxmlformats.org/officeDocument/2006/relationships/image" Target="../media/image84.png"/><Relationship Id="rId6" Type="http://schemas.openxmlformats.org/officeDocument/2006/relationships/image" Target="../media/image85.png"/><Relationship Id="rId7" Type="http://schemas.openxmlformats.org/officeDocument/2006/relationships/image" Target="../media/image86.png"/><Relationship Id="rId8" Type="http://schemas.openxmlformats.org/officeDocument/2006/relationships/image" Target="../media/image87.png"/><Relationship Id="rId9" Type="http://schemas.openxmlformats.org/officeDocument/2006/relationships/image" Target="../media/image88.png"/><Relationship Id="rId10" Type="http://schemas.openxmlformats.org/officeDocument/2006/relationships/image" Target="../media/image89.png"/><Relationship Id="rId11" Type="http://schemas.openxmlformats.org/officeDocument/2006/relationships/image" Target="../media/image90.png"/><Relationship Id="rId1" Type="http://schemas.openxmlformats.org/officeDocument/2006/relationships/themeOverride" Target="../theme/themeOverride20.xml"/><Relationship Id="rId2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9.xml"/><Relationship Id="rId5" Type="http://schemas.openxmlformats.org/officeDocument/2006/relationships/image" Target="../media/image84.png"/><Relationship Id="rId6" Type="http://schemas.openxmlformats.org/officeDocument/2006/relationships/image" Target="../media/image71.png"/><Relationship Id="rId1" Type="http://schemas.openxmlformats.org/officeDocument/2006/relationships/themeOverride" Target="../theme/themeOverride21.xml"/><Relationship Id="rId2" Type="http://schemas.openxmlformats.org/officeDocument/2006/relationships/audio" Target="file://localhost/Users/tj.brooks/Desktop/T.J.STUFF/classes/U.S./2SecondSemester/Twenties:GreatDepression:NewDeal/Roaring20's/music/Harlem%20Renaissance%20Music/Lucky%20Lindbergh.mp3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4" Type="http://schemas.openxmlformats.org/officeDocument/2006/relationships/image" Target="../media/image85.png"/><Relationship Id="rId1" Type="http://schemas.openxmlformats.org/officeDocument/2006/relationships/themeOverride" Target="../theme/themeOverride22.xml"/><Relationship Id="rId2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4" Type="http://schemas.openxmlformats.org/officeDocument/2006/relationships/image" Target="../media/image86.png"/><Relationship Id="rId1" Type="http://schemas.openxmlformats.org/officeDocument/2006/relationships/themeOverride" Target="../theme/themeOverride23.xml"/><Relationship Id="rId2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4" Type="http://schemas.openxmlformats.org/officeDocument/2006/relationships/image" Target="../media/image90.png"/><Relationship Id="rId1" Type="http://schemas.openxmlformats.org/officeDocument/2006/relationships/themeOverride" Target="../theme/themeOverride24.xml"/><Relationship Id="rId2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4" Type="http://schemas.openxmlformats.org/officeDocument/2006/relationships/image" Target="../media/image87.png"/><Relationship Id="rId1" Type="http://schemas.openxmlformats.org/officeDocument/2006/relationships/themeOverride" Target="../theme/themeOverride25.x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.png"/><Relationship Id="rId12" Type="http://schemas.openxmlformats.org/officeDocument/2006/relationships/image" Target="../media/image18.png"/><Relationship Id="rId13" Type="http://schemas.openxmlformats.org/officeDocument/2006/relationships/image" Target="../media/image19.png"/><Relationship Id="rId14" Type="http://schemas.openxmlformats.org/officeDocument/2006/relationships/image" Target="../media/image20.png"/><Relationship Id="rId15" Type="http://schemas.openxmlformats.org/officeDocument/2006/relationships/image" Target="../media/image21.png"/><Relationship Id="rId16" Type="http://schemas.openxmlformats.org/officeDocument/2006/relationships/image" Target="../media/image22.png"/><Relationship Id="rId17" Type="http://schemas.openxmlformats.org/officeDocument/2006/relationships/image" Target="../media/image23.png"/><Relationship Id="rId18" Type="http://schemas.openxmlformats.org/officeDocument/2006/relationships/image" Target="../media/image24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e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4" Type="http://schemas.openxmlformats.org/officeDocument/2006/relationships/image" Target="../media/image88.png"/><Relationship Id="rId1" Type="http://schemas.openxmlformats.org/officeDocument/2006/relationships/themeOverride" Target="../theme/themeOverride26.xml"/><Relationship Id="rId2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4" Type="http://schemas.openxmlformats.org/officeDocument/2006/relationships/image" Target="../media/image89.png"/><Relationship Id="rId1" Type="http://schemas.openxmlformats.org/officeDocument/2006/relationships/themeOverride" Target="../theme/themeOverride27.x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Language and Culture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does language, symbols and people represent a particular generation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/>
              <a:t>Policies of Republicans in the 1920’s</a:t>
            </a:r>
            <a:r>
              <a:rPr lang="en-US" dirty="0"/>
              <a:t> 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u="sng" dirty="0"/>
              <a:t>Domestic</a:t>
            </a:r>
            <a:r>
              <a:rPr lang="en-US" sz="2800" dirty="0"/>
              <a:t> </a:t>
            </a:r>
            <a:r>
              <a:rPr lang="en-US" sz="2800" u="sng" dirty="0"/>
              <a:t>Policy</a:t>
            </a:r>
            <a:endParaRPr lang="en-US" sz="2800" dirty="0"/>
          </a:p>
          <a:p>
            <a:pPr eaLnBrk="1" hangingPunct="1">
              <a:lnSpc>
                <a:spcPct val="90000"/>
              </a:lnSpc>
            </a:pPr>
            <a:r>
              <a:rPr lang="en-US" sz="2100" u="sng" dirty="0"/>
              <a:t>Red Scare</a:t>
            </a:r>
            <a:r>
              <a:rPr lang="en-US" sz="2100" dirty="0"/>
              <a:t> - The panic that hit the United States causing mass hysteria toward immigrants and socialists (Sacco and Vanzetti)</a:t>
            </a:r>
          </a:p>
          <a:p>
            <a:pPr eaLnBrk="1" hangingPunct="1">
              <a:lnSpc>
                <a:spcPct val="90000"/>
              </a:lnSpc>
            </a:pPr>
            <a:r>
              <a:rPr lang="en-US" sz="2100" u="sng" dirty="0"/>
              <a:t>Schenck v. U.S.</a:t>
            </a:r>
            <a:r>
              <a:rPr lang="en-US" sz="2100" dirty="0" smtClean="0"/>
              <a:t> – (1919) </a:t>
            </a:r>
            <a:r>
              <a:rPr lang="en-US" sz="2100" dirty="0"/>
              <a:t>Allowed for government to sensor</a:t>
            </a:r>
            <a:r>
              <a:rPr lang="en-US" sz="2100" dirty="0" smtClean="0"/>
              <a:t> (violation of the 1</a:t>
            </a:r>
            <a:r>
              <a:rPr lang="en-US" sz="2100" baseline="30000" dirty="0" smtClean="0"/>
              <a:t>ST</a:t>
            </a:r>
            <a:r>
              <a:rPr lang="en-US" sz="2100" dirty="0" smtClean="0"/>
              <a:t> Amendment) under </a:t>
            </a:r>
            <a:r>
              <a:rPr lang="en-US" sz="2100" dirty="0"/>
              <a:t>clear and present danger</a:t>
            </a:r>
          </a:p>
          <a:p>
            <a:pPr eaLnBrk="1" hangingPunct="1">
              <a:lnSpc>
                <a:spcPct val="90000"/>
              </a:lnSpc>
            </a:pPr>
            <a:r>
              <a:rPr lang="en-US" sz="2100" u="sng" dirty="0"/>
              <a:t>Laissez Faire v. Keynes </a:t>
            </a:r>
            <a:r>
              <a:rPr lang="en-US" sz="2100" dirty="0"/>
              <a:t> -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100" dirty="0"/>
              <a:t>Laissez Faire means gov hands off economy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100" dirty="0"/>
              <a:t>Keynes means gov spending to help economy </a:t>
            </a:r>
          </a:p>
          <a:p>
            <a:pPr eaLnBrk="1" hangingPunct="1">
              <a:lnSpc>
                <a:spcPct val="90000"/>
              </a:lnSpc>
            </a:pPr>
            <a:r>
              <a:rPr lang="en-US" sz="2100" u="sng" dirty="0"/>
              <a:t>Labor Strikes</a:t>
            </a:r>
            <a:r>
              <a:rPr lang="en-US" sz="2100" dirty="0"/>
              <a:t> - More violent strikes will occur, almost destroying unions b/c linked with </a:t>
            </a:r>
            <a:r>
              <a:rPr lang="en-US" sz="2100" dirty="0" smtClean="0"/>
              <a:t>communism/anarchy  </a:t>
            </a:r>
            <a:endParaRPr lang="en-US" sz="21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1752600"/>
            <a:ext cx="5867400" cy="482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Business of America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 20 Sec 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am I????</a:t>
            </a:r>
            <a:endParaRPr lang="en-US" dirty="0"/>
          </a:p>
        </p:txBody>
      </p:sp>
      <p:pic>
        <p:nvPicPr>
          <p:cNvPr id="8" name="Content Placeholder 7" descr="penny_matthiasxc.jpeg"/>
          <p:cNvPicPr>
            <a:picLocks noGrp="1" noChangeAspect="1"/>
          </p:cNvPicPr>
          <p:nvPr>
            <p:ph idx="1"/>
          </p:nvPr>
        </p:nvPicPr>
        <p:blipFill>
          <a:blip r:embed="rId3"/>
          <a:srcRect l="-44444" r="-44444"/>
          <a:stretch>
            <a:fillRect/>
          </a:stretch>
        </p:blipFill>
        <p:spPr/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3352800"/>
            <a:ext cx="1816100" cy="130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am I?????</a:t>
            </a:r>
            <a:endParaRPr lang="en-US" dirty="0"/>
          </a:p>
        </p:txBody>
      </p:sp>
      <p:pic>
        <p:nvPicPr>
          <p:cNvPr id="6" name="Content Placeholder 5" descr="pencils1.jpeg"/>
          <p:cNvPicPr>
            <a:picLocks noGrp="1" noChangeAspect="1"/>
          </p:cNvPicPr>
          <p:nvPr>
            <p:ph idx="1"/>
          </p:nvPr>
        </p:nvPicPr>
        <p:blipFill>
          <a:blip r:embed="rId3"/>
          <a:srcRect l="-51838" r="-51838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3276600"/>
            <a:ext cx="3708400" cy="223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I????</a:t>
            </a:r>
            <a:endParaRPr lang="en-US" dirty="0"/>
          </a:p>
        </p:txBody>
      </p:sp>
      <p:pic>
        <p:nvPicPr>
          <p:cNvPr id="5" name="Content Placeholder 4" descr="logo-mr-monopoly.jpeg"/>
          <p:cNvPicPr>
            <a:picLocks noGrp="1" noChangeAspect="1"/>
          </p:cNvPicPr>
          <p:nvPr>
            <p:ph idx="1"/>
          </p:nvPr>
        </p:nvPicPr>
        <p:blipFill>
          <a:blip r:embed="rId3"/>
          <a:srcRect l="-44444" r="-44444"/>
          <a:stretch>
            <a:fillRect/>
          </a:stretch>
        </p:blipFill>
        <p:spPr/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6200" y="3352800"/>
            <a:ext cx="14097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What are products in and around your house that make your life easier????</a:t>
            </a:r>
            <a:endParaRPr lang="en-US" dirty="0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3352800"/>
            <a:ext cx="3505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1" y="4318634"/>
            <a:ext cx="2514600" cy="253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497879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08243"/>
            <a:ext cx="3162300" cy="384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33800" y="0"/>
            <a:ext cx="5410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  <a:latin typeface="Times New Roman" pitchFamily="-112" charset="0"/>
              </a:rPr>
              <a:t>Car Culture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None/>
            </a:pPr>
            <a:r>
              <a:rPr lang="en-US" dirty="0" smtClean="0">
                <a:latin typeface="Times New Roman" pitchFamily="-112" charset="0"/>
              </a:rPr>
              <a:t>Name 5 industries</a:t>
            </a:r>
            <a:r>
              <a:rPr lang="en-US" dirty="0" smtClean="0">
                <a:latin typeface="Times New Roman" pitchFamily="-112" charset="0"/>
              </a:rPr>
              <a:t> </a:t>
            </a:r>
            <a:r>
              <a:rPr lang="en-US" dirty="0" smtClean="0">
                <a:latin typeface="Times New Roman" pitchFamily="-112" charset="0"/>
              </a:rPr>
              <a:t>might</a:t>
            </a:r>
            <a:r>
              <a:rPr lang="en-US" dirty="0" smtClean="0">
                <a:latin typeface="Times New Roman" pitchFamily="-112" charset="0"/>
              </a:rPr>
              <a:t> grow </a:t>
            </a:r>
            <a:r>
              <a:rPr lang="en-US" dirty="0" smtClean="0">
                <a:latin typeface="Times New Roman" pitchFamily="-112" charset="0"/>
              </a:rPr>
              <a:t>from the automobile industry?</a:t>
            </a:r>
            <a:endParaRPr lang="en-US" dirty="0" smtClean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36576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1828800"/>
            <a:ext cx="3302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9800" y="1981200"/>
            <a:ext cx="3124200" cy="2126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828800"/>
            <a:ext cx="3124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234102"/>
            <a:ext cx="3224213" cy="262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4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Automobiles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Effects of the Invention or Trend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Assembly Line</a:t>
            </a:r>
          </a:p>
          <a:p>
            <a:r>
              <a:rPr lang="en-US" dirty="0" smtClean="0"/>
              <a:t>Helped economy boom</a:t>
            </a:r>
          </a:p>
          <a:p>
            <a:r>
              <a:rPr lang="en-US" dirty="0" smtClean="0"/>
              <a:t>Spurred the building of so many industries</a:t>
            </a:r>
          </a:p>
          <a:p>
            <a:r>
              <a:rPr lang="en-US" dirty="0" smtClean="0"/>
              <a:t>Gave people greater freedom</a:t>
            </a:r>
          </a:p>
          <a:p>
            <a:r>
              <a:rPr lang="en-US" dirty="0" smtClean="0"/>
              <a:t>Led to urban sprawl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Company or Product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Ford’s </a:t>
            </a:r>
            <a:r>
              <a:rPr lang="en-US" dirty="0" smtClean="0"/>
              <a:t>Model T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5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Airplane Industry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Effects of the Invention or Trend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New means of transportation </a:t>
            </a:r>
          </a:p>
          <a:p>
            <a:r>
              <a:rPr lang="en-US" dirty="0" smtClean="0"/>
              <a:t>Gave people greater freedom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Company or Product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Lockheed Company</a:t>
            </a:r>
          </a:p>
          <a:p>
            <a:r>
              <a:rPr lang="en-US" dirty="0" smtClean="0"/>
              <a:t>Pan American Airways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2189"/>
            <a:ext cx="5715000" cy="69301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0"/>
            <a:ext cx="3429000" cy="687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Alternating Electrical Current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Effects of the Invention or Trend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Made it possible to distribute electric power over greater areas</a:t>
            </a:r>
          </a:p>
          <a:p>
            <a:r>
              <a:rPr lang="en-US" dirty="0" smtClean="0"/>
              <a:t>Electrified homes</a:t>
            </a:r>
          </a:p>
          <a:p>
            <a:r>
              <a:rPr lang="en-US" dirty="0" smtClean="0"/>
              <a:t>Widespread use of electrical appliances </a:t>
            </a:r>
          </a:p>
          <a:p>
            <a:r>
              <a:rPr lang="en-US" dirty="0" smtClean="0"/>
              <a:t>Housework became easier</a:t>
            </a:r>
          </a:p>
          <a:p>
            <a:r>
              <a:rPr lang="en-US" dirty="0" smtClean="0"/>
              <a:t>Economic boom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Company or Product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Electric refrigerator</a:t>
            </a:r>
          </a:p>
          <a:p>
            <a:r>
              <a:rPr lang="en-US" dirty="0" smtClean="0"/>
              <a:t>Washer/Dryer</a:t>
            </a:r>
          </a:p>
          <a:p>
            <a:r>
              <a:rPr lang="en-US" dirty="0" smtClean="0"/>
              <a:t>Vacuum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Roaring 20’s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/>
              <a:t>Bee’s Knees-An extraordinary person, thing, idea; the ultimate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Blind Date-going out with someone you don’t know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Bump Off-To kill someone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Big Cheese-Important person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Prohibition-outlaw of liquor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Red Scare-hysteria over radical movements like communism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Art Deco-geometrical lines and shapes used in art work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Suffrage-the right to vote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5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 Advertising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Effects of the Invention or Trend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Created greater demand for consumer goods</a:t>
            </a:r>
          </a:p>
          <a:p>
            <a:r>
              <a:rPr lang="en-US" dirty="0" smtClean="0"/>
              <a:t>Turned luxury items into necessities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Company or Product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Listerine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57400"/>
            <a:ext cx="3819646" cy="4800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0" y="2057401"/>
            <a:ext cx="3214688" cy="4800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2121778"/>
            <a:ext cx="3002226" cy="4736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3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Installment Plan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Effects of the Invention or Trend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 payment plan that let customers make partial payments until the total debt is paid off</a:t>
            </a:r>
          </a:p>
          <a:p>
            <a:pPr eaLnBrk="1" hangingPunct="1"/>
            <a:r>
              <a:rPr lang="en-US" dirty="0" smtClean="0"/>
              <a:t>Led to false sense of prosperity/wealth </a:t>
            </a:r>
          </a:p>
          <a:p>
            <a:pPr eaLnBrk="1" hangingPunct="1"/>
            <a:r>
              <a:rPr lang="en-US" dirty="0" smtClean="0"/>
              <a:t>11% to 40% interest</a:t>
            </a:r>
            <a:endParaRPr lang="en-US" dirty="0"/>
          </a:p>
          <a:p>
            <a:pPr eaLnBrk="1" hangingPunct="1"/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Company or Product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Any new invention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3">
            <a:alphaModFix amt="5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Changing Ways  of Life</a:t>
            </a:r>
            <a:endParaRPr lang="en-US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 21 Sec 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/>
              <a:t>Prohibition 1920 (18th and 21st Amendment)</a:t>
            </a:r>
            <a:endParaRPr lang="en-US" dirty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400" b="1" dirty="0"/>
              <a:t>Who supported prohibition at this time?</a:t>
            </a:r>
            <a:endParaRPr lang="en-US" sz="24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Many progressive </a:t>
            </a:r>
            <a:r>
              <a:rPr lang="en-US" sz="2400" dirty="0" smtClean="0"/>
              <a:t>reformers, </a:t>
            </a:r>
            <a:r>
              <a:rPr lang="en-US" sz="2400" dirty="0"/>
              <a:t>religious </a:t>
            </a:r>
            <a:r>
              <a:rPr lang="en-US" sz="2400" dirty="0" smtClean="0"/>
              <a:t>groups, and rural communities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400" b="1" dirty="0"/>
              <a:t>Why did they support it?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Led to crime, wife and child abuse, accidents on the job, and other social problems</a:t>
            </a:r>
          </a:p>
        </p:txBody>
      </p:sp>
      <p:pic>
        <p:nvPicPr>
          <p:cNvPr id="38916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990600" y="1981200"/>
            <a:ext cx="3200400" cy="4114800"/>
          </a:xfr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/>
              <a:t>Prohibition 1920 (18th and 21st Amendment)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400" b="1" dirty="0"/>
              <a:t>Who were opponents of Prohibition at this time?</a:t>
            </a:r>
            <a:endParaRPr lang="en-US" sz="24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Immigrants</a:t>
            </a:r>
            <a:r>
              <a:rPr lang="en-US" sz="2400" dirty="0" smtClean="0"/>
              <a:t>, Intellectuals, and urban communities  </a:t>
            </a:r>
            <a:endParaRPr lang="en-US" sz="240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400" b="1" dirty="0"/>
              <a:t>Why did they oppose it?</a:t>
            </a:r>
            <a:endParaRPr lang="en-US" sz="24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Didn’t consider drinking sinful and resented government being involved in their lives</a:t>
            </a:r>
          </a:p>
        </p:txBody>
      </p:sp>
      <p:pic>
        <p:nvPicPr>
          <p:cNvPr id="40964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85800" y="2776538"/>
            <a:ext cx="3810000" cy="2524125"/>
          </a:xfr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/>
              <a:t>Prohibition 1920 (18th and 21st Amendment)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sz="2800" b="1" dirty="0"/>
              <a:t>Why was Prohibition appealed?</a:t>
            </a:r>
          </a:p>
          <a:p>
            <a:pPr eaLnBrk="1" hangingPunct="1"/>
            <a:r>
              <a:rPr lang="en-US" sz="2800" dirty="0"/>
              <a:t>It was very difficult to monitor, created more violence, and many crime syndicates became very wealthy from it</a:t>
            </a:r>
          </a:p>
        </p:txBody>
      </p:sp>
      <p:pic>
        <p:nvPicPr>
          <p:cNvPr id="43012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3251200" y="4114800"/>
            <a:ext cx="3149600" cy="2362200"/>
          </a:xfr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Scopes “Monkey” Trial 1925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200" b="1" dirty="0"/>
              <a:t>Who were Clarence Darrow’s main supporters?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/>
              <a:t>People who didn’t interpret the bible literally and people who believed in Darwinism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2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200" b="1" dirty="0"/>
              <a:t>Why did they support him?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/>
              <a:t>Believed in Darwin’s theory of evolution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/>
              <a:t>Concerned about growing political power of fundamentalists</a:t>
            </a:r>
            <a:r>
              <a:rPr lang="en-US" sz="2400" dirty="0"/>
              <a:t> </a:t>
            </a:r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80901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995363" y="1981200"/>
            <a:ext cx="3189287" cy="4114800"/>
          </a:xfrm>
          <a:noFill/>
        </p:spPr>
      </p:pic>
      <p:pic>
        <p:nvPicPr>
          <p:cNvPr id="809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1752600"/>
            <a:ext cx="397668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Scopes “Monkey” Trial 1925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400" b="1" dirty="0"/>
              <a:t>Who were Bryan’s main supporters?</a:t>
            </a:r>
            <a:endParaRPr lang="en-US" sz="24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Protestant fundamentalists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400" b="1" dirty="0"/>
              <a:t>Why did they support him?</a:t>
            </a:r>
            <a:endParaRPr lang="en-US" sz="24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Believed in creationism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Literal interpretation of Genesis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Skeptical of science </a:t>
            </a:r>
          </a:p>
        </p:txBody>
      </p:sp>
      <p:pic>
        <p:nvPicPr>
          <p:cNvPr id="47108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22850" y="1981200"/>
            <a:ext cx="3059113" cy="4114800"/>
          </a:xfr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1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Scopes “Monkey” Trial 1925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sz="2800" b="1" dirty="0"/>
              <a:t>What was the outcome of the case?</a:t>
            </a:r>
          </a:p>
          <a:p>
            <a:pPr eaLnBrk="1" hangingPunct="1"/>
            <a:r>
              <a:rPr lang="en-US" sz="2800" dirty="0"/>
              <a:t>Scopes was found guilty and fined $</a:t>
            </a:r>
            <a:r>
              <a:rPr lang="en-US" sz="2800" dirty="0" smtClean="0"/>
              <a:t>100</a:t>
            </a:r>
          </a:p>
          <a:p>
            <a:pPr eaLnBrk="1" hangingPunct="1"/>
            <a:r>
              <a:rPr lang="en-US" sz="2800" dirty="0" smtClean="0"/>
              <a:t>Evolution became a more accepted idea</a:t>
            </a:r>
            <a:endParaRPr lang="en-US" sz="2800" dirty="0"/>
          </a:p>
        </p:txBody>
      </p:sp>
      <p:pic>
        <p:nvPicPr>
          <p:cNvPr id="48132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85800" y="2541588"/>
            <a:ext cx="3810000" cy="2992437"/>
          </a:xfr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Revival of the KKK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200" b="1" dirty="0"/>
              <a:t>Why and how does the Klan revive itself</a:t>
            </a:r>
          </a:p>
          <a:p>
            <a:pPr eaLnBrk="1" hangingPunct="1">
              <a:lnSpc>
                <a:spcPct val="90000"/>
              </a:lnSpc>
            </a:pPr>
            <a:r>
              <a:rPr lang="en-US" sz="2100" dirty="0"/>
              <a:t>To go along with much of the populations anti-immigration feelings, membership begins to soar</a:t>
            </a:r>
          </a:p>
          <a:p>
            <a:pPr eaLnBrk="1" hangingPunct="1">
              <a:lnSpc>
                <a:spcPct val="90000"/>
              </a:lnSpc>
            </a:pPr>
            <a:r>
              <a:rPr lang="en-US" sz="2100" dirty="0"/>
              <a:t>Distinguish themselves as a political group as a way to appeal to masses</a:t>
            </a:r>
          </a:p>
          <a:p>
            <a:pPr eaLnBrk="1" hangingPunct="1">
              <a:lnSpc>
                <a:spcPct val="90000"/>
              </a:lnSpc>
            </a:pPr>
            <a:r>
              <a:rPr lang="en-US" sz="2100" dirty="0"/>
              <a:t>Violence towards ethnic and religious groups dwindles the numbers after 10 years of so called glory </a:t>
            </a:r>
          </a:p>
        </p:txBody>
      </p:sp>
      <p:pic>
        <p:nvPicPr>
          <p:cNvPr id="49156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2057400"/>
            <a:ext cx="4343400" cy="3325813"/>
          </a:xfr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Roaring 20’s</a:t>
            </a:r>
            <a:br>
              <a:rPr lang="en-US" dirty="0"/>
            </a:br>
            <a:r>
              <a:rPr lang="en-US" dirty="0"/>
              <a:t>“The Lost Generation” 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828800"/>
            <a:ext cx="277336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1828800"/>
            <a:ext cx="2819400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4254500"/>
            <a:ext cx="27432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05000" y="4572000"/>
            <a:ext cx="17256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52800" y="4406900"/>
            <a:ext cx="3124200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562600" y="1905000"/>
            <a:ext cx="20383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54875" y="1905000"/>
            <a:ext cx="18891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4572000"/>
            <a:ext cx="2057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266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5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20’s Women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 21 Sec 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Society in the 20’s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4191000" cy="4114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100" b="1" u="sng" dirty="0"/>
              <a:t>Social Life</a:t>
            </a:r>
          </a:p>
          <a:p>
            <a:pPr eaLnBrk="1" hangingPunct="1">
              <a:lnSpc>
                <a:spcPct val="90000"/>
              </a:lnSpc>
            </a:pPr>
            <a:r>
              <a:rPr lang="en-US" sz="1900" dirty="0"/>
              <a:t>Flapper Girls-women who went against the norm (represents small percentage of women)</a:t>
            </a:r>
          </a:p>
          <a:p>
            <a:pPr eaLnBrk="1" hangingPunct="1">
              <a:lnSpc>
                <a:spcPct val="90000"/>
              </a:lnSpc>
            </a:pPr>
            <a:r>
              <a:rPr lang="en-US" sz="1900" dirty="0"/>
              <a:t>Wore </a:t>
            </a:r>
            <a:r>
              <a:rPr lang="en-US" sz="1900" dirty="0" smtClean="0"/>
              <a:t>makeup</a:t>
            </a:r>
          </a:p>
          <a:p>
            <a:pPr eaLnBrk="1" hangingPunct="1">
              <a:lnSpc>
                <a:spcPct val="90000"/>
              </a:lnSpc>
            </a:pPr>
            <a:r>
              <a:rPr lang="en-US" sz="1900" dirty="0" smtClean="0"/>
              <a:t>Dated</a:t>
            </a:r>
          </a:p>
          <a:p>
            <a:pPr eaLnBrk="1" hangingPunct="1">
              <a:lnSpc>
                <a:spcPct val="90000"/>
              </a:lnSpc>
            </a:pPr>
            <a:r>
              <a:rPr lang="en-US" sz="1900" dirty="0"/>
              <a:t>Bobbed hair or cut their hair short</a:t>
            </a:r>
          </a:p>
          <a:p>
            <a:pPr eaLnBrk="1" hangingPunct="1">
              <a:lnSpc>
                <a:spcPct val="90000"/>
              </a:lnSpc>
            </a:pPr>
            <a:r>
              <a:rPr lang="en-US" sz="1900" dirty="0"/>
              <a:t>Smoked and drank in public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100" b="1" u="sng" dirty="0"/>
              <a:t>Home Life</a:t>
            </a:r>
            <a:endParaRPr lang="en-US" sz="2100" dirty="0"/>
          </a:p>
          <a:p>
            <a:pPr eaLnBrk="1" hangingPunct="1">
              <a:lnSpc>
                <a:spcPct val="90000"/>
              </a:lnSpc>
            </a:pPr>
            <a:r>
              <a:rPr lang="en-US" sz="1900" dirty="0"/>
              <a:t>More products were readily available for mothers</a:t>
            </a:r>
          </a:p>
          <a:p>
            <a:pPr eaLnBrk="1" hangingPunct="1">
              <a:lnSpc>
                <a:spcPct val="90000"/>
              </a:lnSpc>
            </a:pPr>
            <a:r>
              <a:rPr lang="en-US" sz="1900" dirty="0"/>
              <a:t>Women were still considered to be mothers first</a:t>
            </a:r>
            <a:r>
              <a:rPr lang="en-US" sz="1900" dirty="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sz="1900" dirty="0" smtClean="0"/>
              <a:t>Birth rate became low</a:t>
            </a:r>
            <a:endParaRPr lang="en-US" sz="1900" dirty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sz="2400" b="1" u="sng" dirty="0"/>
              <a:t>Work</a:t>
            </a:r>
            <a:endParaRPr lang="en-US" sz="2400" dirty="0"/>
          </a:p>
          <a:p>
            <a:pPr eaLnBrk="1" hangingPunct="1"/>
            <a:r>
              <a:rPr lang="en-US" sz="1900" dirty="0"/>
              <a:t>Huge demand for workers</a:t>
            </a:r>
          </a:p>
          <a:p>
            <a:pPr eaLnBrk="1" hangingPunct="1"/>
            <a:r>
              <a:rPr lang="en-US" sz="1900" dirty="0"/>
              <a:t>Women moved into more professional </a:t>
            </a:r>
            <a:r>
              <a:rPr lang="en-US" sz="1900" dirty="0" smtClean="0"/>
              <a:t>jobs</a:t>
            </a:r>
          </a:p>
          <a:p>
            <a:pPr eaLnBrk="1" hangingPunct="1"/>
            <a:r>
              <a:rPr lang="en-US" sz="1900" dirty="0" smtClean="0"/>
              <a:t>Discriminatory practices</a:t>
            </a:r>
          </a:p>
          <a:p>
            <a:pPr algn="ctr" eaLnBrk="1" hangingPunct="1">
              <a:buFontTx/>
              <a:buNone/>
            </a:pPr>
            <a:r>
              <a:rPr lang="en-US" sz="2400" b="1" u="sng" dirty="0"/>
              <a:t>Politics</a:t>
            </a:r>
            <a:endParaRPr lang="en-US" sz="2400" dirty="0"/>
          </a:p>
          <a:p>
            <a:pPr eaLnBrk="1" hangingPunct="1"/>
            <a:r>
              <a:rPr lang="en-US" sz="1900" dirty="0"/>
              <a:t>Voted on national and local elections</a:t>
            </a:r>
          </a:p>
          <a:p>
            <a:pPr eaLnBrk="1" hangingPunct="1"/>
            <a:r>
              <a:rPr lang="en-US" sz="1900" dirty="0"/>
              <a:t>Elected into </a:t>
            </a:r>
            <a:r>
              <a:rPr lang="en-US" sz="1900" dirty="0" smtClean="0"/>
              <a:t>public office </a:t>
            </a:r>
            <a:r>
              <a:rPr lang="en-US" sz="1900" dirty="0"/>
              <a:t>for the </a:t>
            </a:r>
            <a:r>
              <a:rPr lang="en-US" sz="1900" dirty="0" smtClean="0"/>
              <a:t>first time </a:t>
            </a:r>
            <a:endParaRPr lang="en-US" sz="1900" b="1" u="sng" dirty="0"/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93063" y="4953000"/>
            <a:ext cx="115093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81200" y="1676400"/>
            <a:ext cx="47371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34778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53300" y="0"/>
            <a:ext cx="17907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9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  <p:bldP spid="13316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bg>
      <p:bgPr>
        <a:blipFill dpi="0" rotWithShape="0">
          <a:blip r:embed="rId2">
            <a:alphaModFix amt="59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>
                <a:solidFill>
                  <a:schemeClr val="tx1"/>
                </a:solidFill>
              </a:rPr>
              <a:t>Negative affects that accompanied women’s changing roles in the 1920’s</a:t>
            </a:r>
            <a:endParaRPr lang="en-US" b="1" dirty="0">
              <a:solidFill>
                <a:schemeClr val="tx1"/>
              </a:solidFill>
              <a:latin typeface="Times New Roman" pitchFamily="-112" charset="0"/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solidFill>
                  <a:srgbClr val="000000"/>
                </a:solidFill>
              </a:rPr>
              <a:t>Pressures of juggling both work and family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</a:rPr>
              <a:t>Adolescent rebellion 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</a:rPr>
              <a:t>Conflict between new ideals and old tradition 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</a:rPr>
              <a:t>Inequality in the work place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3">
            <a:alphaModFix amt="69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 21 Sec 3</a:t>
            </a:r>
            <a:endParaRPr lang="en-US" dirty="0"/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Radio, movies, jazz music, and great American writers helped make the 1920’s a time of creativity and cultural change</a:t>
            </a:r>
          </a:p>
          <a:p>
            <a:endParaRPr lang="en-US" dirty="0"/>
          </a:p>
        </p:txBody>
      </p:sp>
      <p:pic>
        <p:nvPicPr>
          <p:cNvPr id="109572" name="MacOS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73760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9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414" fill="hold"/>
                                        <p:tgtEl>
                                          <p:spTgt spid="1095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57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57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sz="2000" dirty="0"/>
              <a:t>1. What similarities do you see between the images?</a:t>
            </a:r>
            <a:br>
              <a:rPr lang="en-US" sz="2000" dirty="0"/>
            </a:br>
            <a:r>
              <a:rPr lang="en-US" sz="2000" dirty="0"/>
              <a:t>2. What differences do you see between the images?</a:t>
            </a:r>
            <a:br>
              <a:rPr lang="en-US" sz="2000" dirty="0"/>
            </a:br>
            <a:r>
              <a:rPr lang="en-US" sz="2000" dirty="0"/>
              <a:t>3. What conflict is being suggested by the images?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57400"/>
            <a:ext cx="46482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800" y="6096000"/>
            <a:ext cx="3810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Edward Hopper, Automat, 1927</a:t>
            </a: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2057400"/>
            <a:ext cx="4495800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876800" y="6096000"/>
            <a:ext cx="426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John Sloan, 6th Ave Elevated, 1928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7" grpId="0"/>
      <p:bldP spid="308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Radio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800" dirty="0"/>
              <a:t>Was the most powerful media of the 20’s</a:t>
            </a:r>
          </a:p>
          <a:p>
            <a:pPr eaLnBrk="1" hangingPunct="1"/>
            <a:r>
              <a:rPr lang="en-US" sz="2800" dirty="0"/>
              <a:t>Allowed to hear news as it was happening </a:t>
            </a:r>
          </a:p>
        </p:txBody>
      </p:sp>
      <p:pic>
        <p:nvPicPr>
          <p:cNvPr id="66564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63650" y="1981200"/>
            <a:ext cx="2654300" cy="4114800"/>
          </a:xfr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Movies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500" dirty="0"/>
              <a:t>Offered viewers a means of </a:t>
            </a:r>
            <a:r>
              <a:rPr lang="en-US" sz="2500" dirty="0" smtClean="0"/>
              <a:t>escape (focused in romance and comedy)</a:t>
            </a:r>
          </a:p>
          <a:p>
            <a:pPr eaLnBrk="1" hangingPunct="1"/>
            <a:r>
              <a:rPr lang="en-US" sz="2500" dirty="0"/>
              <a:t>Movies started without sound but soon technology caught up</a:t>
            </a:r>
          </a:p>
          <a:p>
            <a:pPr eaLnBrk="1" hangingPunct="1"/>
            <a:r>
              <a:rPr lang="en-US" sz="2500" dirty="0"/>
              <a:t>Charlie Chaplin was the industries biggest star</a:t>
            </a:r>
          </a:p>
        </p:txBody>
      </p:sp>
      <p:pic>
        <p:nvPicPr>
          <p:cNvPr id="10240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4900" y="1981200"/>
            <a:ext cx="3275013" cy="4114800"/>
          </a:xfr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Newspapers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800" dirty="0"/>
              <a:t>Growing mass media shaped culture</a:t>
            </a:r>
          </a:p>
          <a:p>
            <a:pPr eaLnBrk="1" hangingPunct="1"/>
            <a:r>
              <a:rPr lang="en-US" sz="2800" dirty="0"/>
              <a:t>Newspapers and magazines boasted circulation in the </a:t>
            </a:r>
            <a:r>
              <a:rPr lang="en-US" sz="2800" dirty="0" smtClean="0"/>
              <a:t>millions</a:t>
            </a:r>
          </a:p>
          <a:p>
            <a:pPr eaLnBrk="1" hangingPunct="1"/>
            <a:r>
              <a:rPr lang="en-US" sz="2800" dirty="0" smtClean="0"/>
              <a:t>Focused on both foreign and domestic topics</a:t>
            </a:r>
            <a:endParaRPr lang="en-US" sz="2800" dirty="0"/>
          </a:p>
        </p:txBody>
      </p:sp>
      <p:pic>
        <p:nvPicPr>
          <p:cNvPr id="68612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28700" y="1981200"/>
            <a:ext cx="3122613" cy="4114800"/>
          </a:xfr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Music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dirty="0"/>
              <a:t>Jazz Age</a:t>
            </a:r>
            <a:r>
              <a:rPr lang="en-US" sz="2800" dirty="0" smtClean="0"/>
              <a:t> </a:t>
            </a:r>
          </a:p>
          <a:p>
            <a:pPr eaLnBrk="1" hangingPunct="1"/>
            <a:r>
              <a:rPr lang="en-US" sz="2800" dirty="0"/>
              <a:t>Combination of instrumental ragtime and vocal blues</a:t>
            </a:r>
          </a:p>
          <a:p>
            <a:pPr eaLnBrk="1" hangingPunct="1"/>
            <a:r>
              <a:rPr lang="en-US" sz="2800" dirty="0"/>
              <a:t>Jazz quickly spread across the nation</a:t>
            </a:r>
          </a:p>
        </p:txBody>
      </p:sp>
      <p:pic>
        <p:nvPicPr>
          <p:cNvPr id="104453" name="MacOS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600200"/>
            <a:ext cx="4114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5800" y="4267200"/>
            <a:ext cx="4343400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501" fill="hold"/>
                                        <p:tgtEl>
                                          <p:spTgt spid="1044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45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Strange Fruit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191000" y="1752600"/>
            <a:ext cx="4953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Southern trees bear strange fruit,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Blood on the leaves and blood at the root,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Black bodies swinging in the southern breeze,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Strange fruit hanging from the poplar trees.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 dirty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Pastoral scene of the gallant south,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The bulging eyes and the twisted mouth,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Scent of magnolias, sweet and fresh,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Then the sudden smell of burning flesh.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 dirty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Here is fruit for the crows to pluck,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For the rain to gather, for the wind to suck,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For the sun to rot, for the trees to drop,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Here is a strange and bitter crop.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 dirty="0">
              <a:solidFill>
                <a:schemeClr val="hlink"/>
              </a:solidFill>
            </a:endParaRPr>
          </a:p>
          <a:p>
            <a:pPr lvl="2" algn="r" eaLnBrk="1" hangingPunct="1">
              <a:lnSpc>
                <a:spcPct val="90000"/>
              </a:lnSpc>
              <a:buFontTx/>
              <a:buNone/>
            </a:pPr>
            <a:r>
              <a:rPr lang="en-US" sz="1600" dirty="0">
                <a:solidFill>
                  <a:schemeClr val="hlink"/>
                </a:solidFill>
              </a:rPr>
              <a:t>Billy Holiday</a:t>
            </a:r>
          </a:p>
        </p:txBody>
      </p:sp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2057400"/>
            <a:ext cx="381000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5" name="MacOS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73760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71" fill="hold"/>
                                        <p:tgtEl>
                                          <p:spTgt spid="1372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722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80’s and 90’s Vocab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400" dirty="0"/>
              <a:t>Cold War-Refers to a period of political, economic and ideological conflict with the east</a:t>
            </a:r>
          </a:p>
          <a:p>
            <a:pPr eaLnBrk="1" hangingPunct="1"/>
            <a:r>
              <a:rPr lang="en-US" sz="2400" dirty="0"/>
              <a:t>Iron Curtain-Referred to the closed society of the Soviet Block</a:t>
            </a:r>
          </a:p>
          <a:p>
            <a:pPr eaLnBrk="1" hangingPunct="1"/>
            <a:r>
              <a:rPr lang="en-US" sz="2400" dirty="0"/>
              <a:t>Mint-Cool</a:t>
            </a:r>
          </a:p>
          <a:p>
            <a:pPr eaLnBrk="1" hangingPunct="1"/>
            <a:r>
              <a:rPr lang="en-US" sz="2400" dirty="0"/>
              <a:t>Radical-something that is considered fun</a:t>
            </a:r>
          </a:p>
          <a:p>
            <a:pPr eaLnBrk="1" hangingPunct="1"/>
            <a:r>
              <a:rPr lang="en-US" sz="2400" dirty="0"/>
              <a:t>Solid-done well</a:t>
            </a:r>
          </a:p>
          <a:p>
            <a:pPr eaLnBrk="1" hangingPunct="1"/>
            <a:r>
              <a:rPr lang="en-US" sz="2400" dirty="0"/>
              <a:t>Dude</a:t>
            </a:r>
            <a:r>
              <a:rPr lang="en-US" sz="2400" dirty="0" smtClean="0"/>
              <a:t>-an interjection expressing approval </a:t>
            </a:r>
            <a:r>
              <a:rPr lang="en-US" sz="2400" dirty="0"/>
              <a:t>(multiple meanings)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Literature 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200" dirty="0"/>
              <a:t>1920’s brought an outpouring of fresh and </a:t>
            </a:r>
            <a:r>
              <a:rPr lang="en-US" sz="2200" dirty="0" smtClean="0"/>
              <a:t>insightful (realism) writing that described the era </a:t>
            </a:r>
          </a:p>
          <a:p>
            <a:pPr eaLnBrk="1" hangingPunct="1"/>
            <a:r>
              <a:rPr lang="en-US" sz="2200" dirty="0" smtClean="0"/>
              <a:t>Harlem Renaissance brought out many promising writers (Langston Hughes, Claude McKay, etc…)</a:t>
            </a:r>
          </a:p>
          <a:p>
            <a:pPr eaLnBrk="1" hangingPunct="1"/>
            <a:r>
              <a:rPr lang="en-US" sz="2200" dirty="0"/>
              <a:t>Ernest Hemingway, F. Scott Fitzgerald,</a:t>
            </a:r>
            <a:r>
              <a:rPr lang="en-US" sz="2200" dirty="0" smtClean="0"/>
              <a:t> etc…   </a:t>
            </a:r>
            <a:endParaRPr lang="en-US" sz="2200" dirty="0"/>
          </a:p>
        </p:txBody>
      </p:sp>
      <p:pic>
        <p:nvPicPr>
          <p:cNvPr id="72708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17613" y="1981200"/>
            <a:ext cx="2746375" cy="4114800"/>
          </a:xfr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>
            <a:alphaModFix amt="6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solidFill>
                  <a:srgbClr val="000000"/>
                </a:solidFill>
              </a:rPr>
              <a:t>Theatre 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Broke away from traditional themes</a:t>
            </a:r>
          </a:p>
          <a:p>
            <a:pPr eaLnBrk="1" hangingPunct="1"/>
            <a:r>
              <a:rPr lang="en-US" dirty="0"/>
              <a:t>Plays reflected on isolationism, confusion and</a:t>
            </a:r>
            <a:r>
              <a:rPr lang="en-US" dirty="0" smtClean="0"/>
              <a:t> cultural </a:t>
            </a:r>
            <a:r>
              <a:rPr lang="en-US" dirty="0"/>
              <a:t>conflict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400" dirty="0"/>
              <a:t>Beliefs and Goals of African Americans</a:t>
            </a:r>
            <a:endParaRPr lang="en-US" dirty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41910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b="1" dirty="0"/>
              <a:t>W.E.B Du Bois/James Weldon Johnson</a:t>
            </a:r>
            <a:endParaRPr lang="en-US" dirty="0"/>
          </a:p>
          <a:p>
            <a:pPr eaLnBrk="1" hangingPunct="1"/>
            <a:r>
              <a:rPr lang="en-US" dirty="0"/>
              <a:t>Organization:  NAACP</a:t>
            </a:r>
          </a:p>
          <a:p>
            <a:pPr eaLnBrk="1" hangingPunct="1"/>
            <a:r>
              <a:rPr lang="en-US" dirty="0"/>
              <a:t>Belief and Goals</a:t>
            </a:r>
          </a:p>
          <a:p>
            <a:pPr lvl="1" eaLnBrk="1" hangingPunct="1"/>
            <a:r>
              <a:rPr lang="en-US" sz="2000" dirty="0"/>
              <a:t>Encouraged peaceful protests against racial </a:t>
            </a:r>
            <a:r>
              <a:rPr lang="en-US" sz="2000" dirty="0" smtClean="0"/>
              <a:t>violence/racial segregation </a:t>
            </a:r>
          </a:p>
          <a:p>
            <a:pPr lvl="1" eaLnBrk="1" hangingPunct="1"/>
            <a:r>
              <a:rPr lang="en-US" sz="2000" dirty="0"/>
              <a:t>Campaigned for anti-lynching </a:t>
            </a:r>
            <a:r>
              <a:rPr lang="en-US" sz="2000" dirty="0" smtClean="0"/>
              <a:t>laws</a:t>
            </a:r>
          </a:p>
          <a:p>
            <a:pPr lvl="1" eaLnBrk="1" hangingPunct="1"/>
            <a:r>
              <a:rPr lang="en-US" sz="2000" dirty="0" smtClean="0"/>
              <a:t>Use the law to get what you want</a:t>
            </a:r>
            <a:endParaRPr lang="en-US" sz="2000" dirty="0"/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400" b="1" dirty="0"/>
              <a:t>Marcus Garvey</a:t>
            </a:r>
            <a:endParaRPr lang="en-US" sz="24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Organization:  UNIA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Beliefs and Goals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Promoted message of pride among black </a:t>
            </a:r>
            <a:r>
              <a:rPr lang="en-US" sz="2000" dirty="0" smtClean="0"/>
              <a:t>people around the world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Build separate/self sufficient communities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Led a movement to build up African American self respect and economic power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Generation</a:t>
            </a:r>
            <a:r>
              <a:rPr lang="en-US" dirty="0" smtClean="0"/>
              <a:t> Y</a:t>
            </a:r>
            <a:endParaRPr lang="en-US" dirty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None/>
            </a:pPr>
            <a:r>
              <a:rPr lang="en-US" dirty="0"/>
              <a:t>Who is considered a hero in your generation?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Heroes </a:t>
            </a:r>
            <a:r>
              <a:rPr lang="en-US" dirty="0"/>
              <a:t>of the 20’s</a:t>
            </a:r>
          </a:p>
        </p:txBody>
      </p:sp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52600"/>
            <a:ext cx="23241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67200" y="1752600"/>
            <a:ext cx="23622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09800" y="1752600"/>
            <a:ext cx="20224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8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57400" y="4178300"/>
            <a:ext cx="4191000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9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48400" y="4445000"/>
            <a:ext cx="289560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40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29400" y="1752600"/>
            <a:ext cx="2514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41" name="Picture 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4343400"/>
            <a:ext cx="2057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08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Charles Lindbergh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Was the first person to fly nonstop across the Atlantic Ocean</a:t>
            </a:r>
          </a:p>
        </p:txBody>
      </p:sp>
      <p:pic>
        <p:nvPicPr>
          <p:cNvPr id="12288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0400" y="3352800"/>
            <a:ext cx="23241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5" name="MacOS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73760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28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2652" fill="hold"/>
                                        <p:tgtEl>
                                          <p:spTgt spid="1228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88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885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Amelia Earhart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848600" cy="1371600"/>
          </a:xfrm>
        </p:spPr>
        <p:txBody>
          <a:bodyPr/>
          <a:lstStyle/>
          <a:p>
            <a:pPr eaLnBrk="1" hangingPunct="1"/>
            <a:r>
              <a:rPr lang="en-US" dirty="0"/>
              <a:t>First </a:t>
            </a:r>
            <a:r>
              <a:rPr lang="en-US" dirty="0" smtClean="0"/>
              <a:t>woman </a:t>
            </a:r>
            <a:r>
              <a:rPr lang="en-US" dirty="0"/>
              <a:t>to fly across the Atlantic</a:t>
            </a:r>
          </a:p>
          <a:p>
            <a:pPr eaLnBrk="1" hangingPunct="1"/>
            <a:r>
              <a:rPr lang="en-US" dirty="0"/>
              <a:t>Dies trying to fly around the world </a:t>
            </a:r>
          </a:p>
        </p:txBody>
      </p:sp>
      <p:pic>
        <p:nvPicPr>
          <p:cNvPr id="1249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3505200"/>
            <a:ext cx="23622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Jack Dempsey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Heavy weight boxer who was an icon for the decade</a:t>
            </a:r>
          </a:p>
        </p:txBody>
      </p:sp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3200400"/>
            <a:ext cx="20224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Babe Ruth 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Most exciting baseball player in history</a:t>
            </a:r>
          </a:p>
          <a:p>
            <a:pPr eaLnBrk="1" hangingPunct="1"/>
            <a:r>
              <a:rPr lang="en-US" dirty="0"/>
              <a:t>60 homeruns in a season</a:t>
            </a:r>
          </a:p>
          <a:p>
            <a:pPr eaLnBrk="1" hangingPunct="1"/>
            <a:r>
              <a:rPr lang="en-US" dirty="0"/>
              <a:t>714 total homeruns</a:t>
            </a:r>
          </a:p>
          <a:p>
            <a:pPr eaLnBrk="1" hangingPunct="1"/>
            <a:r>
              <a:rPr lang="en-US" dirty="0"/>
              <a:t>89-46 as a pitcher</a:t>
            </a:r>
          </a:p>
        </p:txBody>
      </p:sp>
      <p:pic>
        <p:nvPicPr>
          <p:cNvPr id="129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2819400"/>
            <a:ext cx="294163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Man O War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Considered the greatest thoroughbred in history of racing</a:t>
            </a:r>
          </a:p>
          <a:p>
            <a:pPr eaLnBrk="1" hangingPunct="1"/>
            <a:r>
              <a:rPr lang="en-US" dirty="0"/>
              <a:t>Won 20 out of 21 races in his career</a:t>
            </a:r>
          </a:p>
        </p:txBody>
      </p:sp>
      <p:pic>
        <p:nvPicPr>
          <p:cNvPr id="131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3733800"/>
            <a:ext cx="33401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dirty="0"/>
              <a:t>80’s and 90’s</a:t>
            </a:r>
            <a:br>
              <a:rPr lang="en-US" dirty="0"/>
            </a:br>
            <a:r>
              <a:rPr lang="en-US" dirty="0"/>
              <a:t>Generation “X”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62000" y="1981200"/>
            <a:ext cx="3505200" cy="1731963"/>
          </a:xfrm>
        </p:spPr>
        <p:txBody>
          <a:bodyPr/>
          <a:lstStyle/>
          <a:p>
            <a:pPr eaLnBrk="1" hangingPunct="1"/>
            <a:endParaRPr lang="en-US" sz="2800" dirty="0"/>
          </a:p>
        </p:txBody>
      </p:sp>
      <p:pic>
        <p:nvPicPr>
          <p:cNvPr id="30724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3810000" y="3276600"/>
            <a:ext cx="2971800" cy="1985963"/>
          </a:xfrm>
        </p:spPr>
      </p:pic>
      <p:pic>
        <p:nvPicPr>
          <p:cNvPr id="30725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0" y="4814888"/>
            <a:ext cx="2667000" cy="2043112"/>
          </a:xfrm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4600" y="3200400"/>
            <a:ext cx="1447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971800"/>
            <a:ext cx="25146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91000" y="5270500"/>
            <a:ext cx="19812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447800"/>
            <a:ext cx="152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67000" y="5257800"/>
            <a:ext cx="15049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638800" y="3987800"/>
            <a:ext cx="21336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3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334250" y="4343400"/>
            <a:ext cx="18097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4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57800" y="1828800"/>
            <a:ext cx="1574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5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91000" y="1331913"/>
            <a:ext cx="26670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6" name="Picture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447800" y="1295400"/>
            <a:ext cx="27940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7" name="Picture 1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22860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8" name="Picture 1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705600" y="0"/>
            <a:ext cx="24384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9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791200" y="1828800"/>
            <a:ext cx="3352800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2" dur="2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Gertrude Ederle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Olympic gold medalist in 1924</a:t>
            </a:r>
          </a:p>
          <a:p>
            <a:pPr eaLnBrk="1" hangingPunct="1"/>
            <a:r>
              <a:rPr lang="en-US" dirty="0"/>
              <a:t>First </a:t>
            </a:r>
            <a:r>
              <a:rPr lang="en-US" dirty="0" smtClean="0"/>
              <a:t>woman </a:t>
            </a:r>
            <a:r>
              <a:rPr lang="en-US" dirty="0"/>
              <a:t>to swim across the English Channel (35 miles)</a:t>
            </a:r>
          </a:p>
        </p:txBody>
      </p:sp>
      <p:pic>
        <p:nvPicPr>
          <p:cNvPr id="133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4038600"/>
            <a:ext cx="2743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Harry Houdini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Magician and stunt performer that wowed the country</a:t>
            </a:r>
          </a:p>
        </p:txBody>
      </p:sp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3276600"/>
            <a:ext cx="2514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Generation Y</a:t>
            </a:r>
            <a:endParaRPr lang="en-US" dirty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None/>
            </a:pPr>
            <a:r>
              <a:rPr lang="en-US" dirty="0"/>
              <a:t>Name and describe three or four symbols, terminology,</a:t>
            </a:r>
            <a:r>
              <a:rPr lang="en-US" dirty="0" smtClean="0"/>
              <a:t> ideas, events, people, and </a:t>
            </a:r>
            <a:r>
              <a:rPr lang="en-US" dirty="0"/>
              <a:t>concepts to illustrate the styles and manners of today’s youth/culture?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When you think of the 20’s what comes to </a:t>
            </a:r>
            <a:r>
              <a:rPr lang="en-US" smtClean="0"/>
              <a:t>mind?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The Roaring 20</a:t>
            </a:r>
            <a:r>
              <a:rPr lang="en-US" dirty="0"/>
              <a:t>’s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Ch 20-21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/>
              <a:t>Policies of Republicans in the 1920’s</a:t>
            </a:r>
            <a:endParaRPr lang="en-US" dirty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u="sng" dirty="0"/>
              <a:t>Foreign</a:t>
            </a:r>
            <a:r>
              <a:rPr lang="en-US" sz="2800" dirty="0"/>
              <a:t> </a:t>
            </a:r>
            <a:r>
              <a:rPr lang="en-US" sz="2800" u="sng" dirty="0"/>
              <a:t>Policy</a:t>
            </a:r>
            <a:r>
              <a:rPr lang="en-US" sz="2800" dirty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u="sng" dirty="0"/>
              <a:t>Isolationism</a:t>
            </a:r>
            <a:r>
              <a:rPr lang="en-US" sz="2800" dirty="0"/>
              <a:t> - The policy of pulling away from involvement in world affairs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u="sng" dirty="0"/>
              <a:t>Disarmament</a:t>
            </a:r>
            <a:r>
              <a:rPr lang="en-US" sz="2800" dirty="0"/>
              <a:t> - Five great naval powers scraped many of their battleships and cruisers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u="sng" dirty="0"/>
              <a:t>Kellogg-Briand Pact</a:t>
            </a:r>
            <a:r>
              <a:rPr lang="en-US" sz="2800" dirty="0"/>
              <a:t> - renounced war as a national policy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u="sng" dirty="0"/>
              <a:t>Russian Revolution</a:t>
            </a:r>
            <a:r>
              <a:rPr lang="en-US" sz="2800" dirty="0"/>
              <a:t> - U.S. helped in fighting against the red army after WWI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This will cause poor relations until the 1980’s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 autoUpdateAnimBg="0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45" charset="0"/>
            <a:ea typeface="ＭＳ Ｐゴシック" pitchFamily="8" charset="-128"/>
            <a:cs typeface="ＭＳ Ｐゴシック" pitchFamily="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45" charset="0"/>
            <a:ea typeface="ＭＳ Ｐゴシック" pitchFamily="8" charset="-128"/>
            <a:cs typeface="ＭＳ Ｐゴシック" pitchFamily="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Blank Presentation 7">
    <a:dk1>
      <a:srgbClr val="5C1F00"/>
    </a:dk1>
    <a:lt1>
      <a:srgbClr val="FFFFFF"/>
    </a:lt1>
    <a:dk2>
      <a:srgbClr val="800000"/>
    </a:dk2>
    <a:lt2>
      <a:srgbClr val="DFD293"/>
    </a:lt2>
    <a:accent1>
      <a:srgbClr val="713E39"/>
    </a:accent1>
    <a:accent2>
      <a:srgbClr val="BE7960"/>
    </a:accent2>
    <a:accent3>
      <a:srgbClr val="C0AAAA"/>
    </a:accent3>
    <a:accent4>
      <a:srgbClr val="DADADA"/>
    </a:accent4>
    <a:accent5>
      <a:srgbClr val="BBAFAE"/>
    </a:accent5>
    <a:accent6>
      <a:srgbClr val="AC6D56"/>
    </a:accent6>
    <a:hlink>
      <a:srgbClr val="FFFF99"/>
    </a:hlink>
    <a:folHlink>
      <a:srgbClr val="D3A219"/>
    </a:folHlink>
  </a:clrScheme>
</a:themeOverride>
</file>

<file path=ppt/theme/themeOverride10.xml><?xml version="1.0" encoding="utf-8"?>
<a:themeOverride xmlns:a="http://schemas.openxmlformats.org/drawingml/2006/main">
  <a:clrScheme name="Blank Presentation 9">
    <a:dk1>
      <a:srgbClr val="336699"/>
    </a:dk1>
    <a:lt1>
      <a:srgbClr val="FFFFFF"/>
    </a:lt1>
    <a:dk2>
      <a:srgbClr val="000000"/>
    </a:dk2>
    <a:lt2>
      <a:srgbClr val="E3EBF1"/>
    </a:lt2>
    <a:accent1>
      <a:srgbClr val="003399"/>
    </a:accent1>
    <a:accent2>
      <a:srgbClr val="468A4B"/>
    </a:accent2>
    <a:accent3>
      <a:srgbClr val="AAAAAA"/>
    </a:accent3>
    <a:accent4>
      <a:srgbClr val="DADADA"/>
    </a:accent4>
    <a:accent5>
      <a:srgbClr val="AAADCA"/>
    </a:accent5>
    <a:accent6>
      <a:srgbClr val="3F7D43"/>
    </a:accent6>
    <a:hlink>
      <a:srgbClr val="66CCFF"/>
    </a:hlink>
    <a:folHlink>
      <a:srgbClr val="F0E500"/>
    </a:folHlink>
  </a:clrScheme>
</a:themeOverride>
</file>

<file path=ppt/theme/themeOverride11.xml><?xml version="1.0" encoding="utf-8"?>
<a:themeOverride xmlns:a="http://schemas.openxmlformats.org/drawingml/2006/main">
  <a:clrScheme name="Blank Presentation 11">
    <a:dk1>
      <a:srgbClr val="3E3E5C"/>
    </a:dk1>
    <a:lt1>
      <a:srgbClr val="FFFFFF"/>
    </a:lt1>
    <a:dk2>
      <a:srgbClr val="666699"/>
    </a:dk2>
    <a:lt2>
      <a:srgbClr val="FFFFFF"/>
    </a:lt2>
    <a:accent1>
      <a:srgbClr val="60597B"/>
    </a:accent1>
    <a:accent2>
      <a:srgbClr val="6666FF"/>
    </a:accent2>
    <a:accent3>
      <a:srgbClr val="B8B8CA"/>
    </a:accent3>
    <a:accent4>
      <a:srgbClr val="DADADA"/>
    </a:accent4>
    <a:accent5>
      <a:srgbClr val="B6B5BF"/>
    </a:accent5>
    <a:accent6>
      <a:srgbClr val="5C5CE7"/>
    </a:accent6>
    <a:hlink>
      <a:srgbClr val="99CCFF"/>
    </a:hlink>
    <a:folHlink>
      <a:srgbClr val="FFFF99"/>
    </a:folHlink>
  </a:clrScheme>
</a:themeOverride>
</file>

<file path=ppt/theme/themeOverride12.xml><?xml version="1.0" encoding="utf-8"?>
<a:themeOverride xmlns:a="http://schemas.openxmlformats.org/drawingml/2006/main">
  <a:clrScheme name="Blank Presentation 5">
    <a:dk1>
      <a:srgbClr val="000000"/>
    </a:dk1>
    <a:lt1>
      <a:srgbClr val="FFFFD9"/>
    </a:lt1>
    <a:dk2>
      <a:srgbClr val="000000"/>
    </a:dk2>
    <a:lt2>
      <a:srgbClr val="777777"/>
    </a:lt2>
    <a:accent1>
      <a:srgbClr val="FFFFF7"/>
    </a:accent1>
    <a:accent2>
      <a:srgbClr val="33CCCC"/>
    </a:accent2>
    <a:accent3>
      <a:srgbClr val="FFFFE9"/>
    </a:accent3>
    <a:accent4>
      <a:srgbClr val="000000"/>
    </a:accent4>
    <a:accent5>
      <a:srgbClr val="FFFFFA"/>
    </a:accent5>
    <a:accent6>
      <a:srgbClr val="2DB9B9"/>
    </a:accent6>
    <a:hlink>
      <a:srgbClr val="FF5050"/>
    </a:hlink>
    <a:folHlink>
      <a:srgbClr val="FF9900"/>
    </a:folHlink>
  </a:clrScheme>
</a:themeOverride>
</file>

<file path=ppt/theme/themeOverride13.xml><?xml version="1.0" encoding="utf-8"?>
<a:themeOverride xmlns:a="http://schemas.openxmlformats.org/drawingml/2006/main">
  <a:clrScheme name="Blank Presentatio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4.xml><?xml version="1.0" encoding="utf-8"?>
<a:themeOverride xmlns:a="http://schemas.openxmlformats.org/drawingml/2006/main">
  <a:clrScheme name="Blank Presentation 6">
    <a:dk1>
      <a:srgbClr val="005A58"/>
    </a:dk1>
    <a:lt1>
      <a:srgbClr val="FFFFFF"/>
    </a:lt1>
    <a:dk2>
      <a:srgbClr val="008080"/>
    </a:dk2>
    <a:lt2>
      <a:srgbClr val="FFFF99"/>
    </a:lt2>
    <a:accent1>
      <a:srgbClr val="006462"/>
    </a:accent1>
    <a:accent2>
      <a:srgbClr val="6D6FC7"/>
    </a:accent2>
    <a:accent3>
      <a:srgbClr val="AAC0C0"/>
    </a:accent3>
    <a:accent4>
      <a:srgbClr val="DADADA"/>
    </a:accent4>
    <a:accent5>
      <a:srgbClr val="AAB8B7"/>
    </a:accent5>
    <a:accent6>
      <a:srgbClr val="6264B4"/>
    </a:accent6>
    <a:hlink>
      <a:srgbClr val="00FFFF"/>
    </a:hlink>
    <a:folHlink>
      <a:srgbClr val="00FF00"/>
    </a:folHlink>
  </a:clrScheme>
</a:themeOverride>
</file>

<file path=ppt/theme/themeOverride15.xml><?xml version="1.0" encoding="utf-8"?>
<a:themeOverride xmlns:a="http://schemas.openxmlformats.org/drawingml/2006/main">
  <a:clrScheme name="Blank Presentation 10">
    <a:dk1>
      <a:srgbClr val="777777"/>
    </a:dk1>
    <a:lt1>
      <a:srgbClr val="FFFFFF"/>
    </a:lt1>
    <a:dk2>
      <a:srgbClr val="686B5D"/>
    </a:dk2>
    <a:lt2>
      <a:srgbClr val="D1D1CB"/>
    </a:lt2>
    <a:accent1>
      <a:srgbClr val="909082"/>
    </a:accent1>
    <a:accent2>
      <a:srgbClr val="809EA8"/>
    </a:accent2>
    <a:accent3>
      <a:srgbClr val="B9BAB6"/>
    </a:accent3>
    <a:accent4>
      <a:srgbClr val="DADADA"/>
    </a:accent4>
    <a:accent5>
      <a:srgbClr val="C6C6C1"/>
    </a:accent5>
    <a:accent6>
      <a:srgbClr val="738F98"/>
    </a:accent6>
    <a:hlink>
      <a:srgbClr val="FFCC66"/>
    </a:hlink>
    <a:folHlink>
      <a:srgbClr val="E9DCB9"/>
    </a:folHlink>
  </a:clrScheme>
</a:themeOverride>
</file>

<file path=ppt/theme/themeOverride16.xml><?xml version="1.0" encoding="utf-8"?>
<a:themeOverride xmlns:a="http://schemas.openxmlformats.org/drawingml/2006/main">
  <a:clrScheme name="Blank Presentatio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7.xml><?xml version="1.0" encoding="utf-8"?>
<a:themeOverride xmlns:a="http://schemas.openxmlformats.org/drawingml/2006/main">
  <a:clrScheme name="Blank Presentation 7">
    <a:dk1>
      <a:srgbClr val="5C1F00"/>
    </a:dk1>
    <a:lt1>
      <a:srgbClr val="FFFFFF"/>
    </a:lt1>
    <a:dk2>
      <a:srgbClr val="800000"/>
    </a:dk2>
    <a:lt2>
      <a:srgbClr val="DFD293"/>
    </a:lt2>
    <a:accent1>
      <a:srgbClr val="713E39"/>
    </a:accent1>
    <a:accent2>
      <a:srgbClr val="BE7960"/>
    </a:accent2>
    <a:accent3>
      <a:srgbClr val="C0AAAA"/>
    </a:accent3>
    <a:accent4>
      <a:srgbClr val="DADADA"/>
    </a:accent4>
    <a:accent5>
      <a:srgbClr val="BBAFAE"/>
    </a:accent5>
    <a:accent6>
      <a:srgbClr val="AC6D56"/>
    </a:accent6>
    <a:hlink>
      <a:srgbClr val="FFFF99"/>
    </a:hlink>
    <a:folHlink>
      <a:srgbClr val="D3A219"/>
    </a:folHlink>
  </a:clrScheme>
</a:themeOverride>
</file>

<file path=ppt/theme/themeOverride18.xml><?xml version="1.0" encoding="utf-8"?>
<a:themeOverride xmlns:a="http://schemas.openxmlformats.org/drawingml/2006/main">
  <a:clrScheme name="Blank Presentation 6">
    <a:dk1>
      <a:srgbClr val="005A58"/>
    </a:dk1>
    <a:lt1>
      <a:srgbClr val="FFFFFF"/>
    </a:lt1>
    <a:dk2>
      <a:srgbClr val="008080"/>
    </a:dk2>
    <a:lt2>
      <a:srgbClr val="FFFF99"/>
    </a:lt2>
    <a:accent1>
      <a:srgbClr val="006462"/>
    </a:accent1>
    <a:accent2>
      <a:srgbClr val="6D6FC7"/>
    </a:accent2>
    <a:accent3>
      <a:srgbClr val="AAC0C0"/>
    </a:accent3>
    <a:accent4>
      <a:srgbClr val="DADADA"/>
    </a:accent4>
    <a:accent5>
      <a:srgbClr val="AAB8B7"/>
    </a:accent5>
    <a:accent6>
      <a:srgbClr val="6264B4"/>
    </a:accent6>
    <a:hlink>
      <a:srgbClr val="00FFFF"/>
    </a:hlink>
    <a:folHlink>
      <a:srgbClr val="00FF00"/>
    </a:folHlink>
  </a:clrScheme>
</a:themeOverride>
</file>

<file path=ppt/theme/themeOverride19.xml><?xml version="1.0" encoding="utf-8"?>
<a:themeOverride xmlns:a="http://schemas.openxmlformats.org/drawingml/2006/main">
  <a:clrScheme name="Blank Presentation 6">
    <a:dk1>
      <a:srgbClr val="005A58"/>
    </a:dk1>
    <a:lt1>
      <a:srgbClr val="FFFFFF"/>
    </a:lt1>
    <a:dk2>
      <a:srgbClr val="008080"/>
    </a:dk2>
    <a:lt2>
      <a:srgbClr val="FFFF99"/>
    </a:lt2>
    <a:accent1>
      <a:srgbClr val="006462"/>
    </a:accent1>
    <a:accent2>
      <a:srgbClr val="6D6FC7"/>
    </a:accent2>
    <a:accent3>
      <a:srgbClr val="AAC0C0"/>
    </a:accent3>
    <a:accent4>
      <a:srgbClr val="DADADA"/>
    </a:accent4>
    <a:accent5>
      <a:srgbClr val="AAB8B7"/>
    </a:accent5>
    <a:accent6>
      <a:srgbClr val="6264B4"/>
    </a:accent6>
    <a:hlink>
      <a:srgbClr val="00FFFF"/>
    </a:hlink>
    <a:folHlink>
      <a:srgbClr val="00FF00"/>
    </a:folHlink>
  </a:clrScheme>
</a:themeOverride>
</file>

<file path=ppt/theme/themeOverride2.xml><?xml version="1.0" encoding="utf-8"?>
<a:themeOverride xmlns:a="http://schemas.openxmlformats.org/drawingml/2006/main">
  <a:clrScheme name="Blank Presentation 4">
    <a:dk1>
      <a:srgbClr val="000000"/>
    </a:dk1>
    <a:lt1>
      <a:srgbClr val="DEF6F1"/>
    </a:lt1>
    <a:dk2>
      <a:srgbClr val="000000"/>
    </a:dk2>
    <a:lt2>
      <a:srgbClr val="969696"/>
    </a:lt2>
    <a:accent1>
      <a:srgbClr val="FFFFFF"/>
    </a:accent1>
    <a:accent2>
      <a:srgbClr val="8DC6FF"/>
    </a:accent2>
    <a:accent3>
      <a:srgbClr val="ECFAF7"/>
    </a:accent3>
    <a:accent4>
      <a:srgbClr val="000000"/>
    </a:accent4>
    <a:accent5>
      <a:srgbClr val="FFFFFF"/>
    </a:accent5>
    <a:accent6>
      <a:srgbClr val="7FB3E7"/>
    </a:accent6>
    <a:hlink>
      <a:srgbClr val="0066CC"/>
    </a:hlink>
    <a:folHlink>
      <a:srgbClr val="00A800"/>
    </a:folHlink>
  </a:clrScheme>
</a:themeOverride>
</file>

<file path=ppt/theme/themeOverride20.xml><?xml version="1.0" encoding="utf-8"?>
<a:themeOverride xmlns:a="http://schemas.openxmlformats.org/drawingml/2006/main">
  <a:clrScheme name="Blank Presentation 6">
    <a:dk1>
      <a:srgbClr val="005A58"/>
    </a:dk1>
    <a:lt1>
      <a:srgbClr val="FFFFFF"/>
    </a:lt1>
    <a:dk2>
      <a:srgbClr val="008080"/>
    </a:dk2>
    <a:lt2>
      <a:srgbClr val="FFFF99"/>
    </a:lt2>
    <a:accent1>
      <a:srgbClr val="006462"/>
    </a:accent1>
    <a:accent2>
      <a:srgbClr val="6D6FC7"/>
    </a:accent2>
    <a:accent3>
      <a:srgbClr val="AAC0C0"/>
    </a:accent3>
    <a:accent4>
      <a:srgbClr val="DADADA"/>
    </a:accent4>
    <a:accent5>
      <a:srgbClr val="AAB8B7"/>
    </a:accent5>
    <a:accent6>
      <a:srgbClr val="6264B4"/>
    </a:accent6>
    <a:hlink>
      <a:srgbClr val="00FFFF"/>
    </a:hlink>
    <a:folHlink>
      <a:srgbClr val="00FF00"/>
    </a:folHlink>
  </a:clrScheme>
</a:themeOverride>
</file>

<file path=ppt/theme/themeOverride21.xml><?xml version="1.0" encoding="utf-8"?>
<a:themeOverride xmlns:a="http://schemas.openxmlformats.org/drawingml/2006/main">
  <a:clrScheme name="Blank Presentatio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22.xml><?xml version="1.0" encoding="utf-8"?>
<a:themeOverride xmlns:a="http://schemas.openxmlformats.org/drawingml/2006/main">
  <a:clrScheme name="Blank Presentation 6">
    <a:dk1>
      <a:srgbClr val="005A58"/>
    </a:dk1>
    <a:lt1>
      <a:srgbClr val="FFFFFF"/>
    </a:lt1>
    <a:dk2>
      <a:srgbClr val="008080"/>
    </a:dk2>
    <a:lt2>
      <a:srgbClr val="FFFF99"/>
    </a:lt2>
    <a:accent1>
      <a:srgbClr val="006462"/>
    </a:accent1>
    <a:accent2>
      <a:srgbClr val="6D6FC7"/>
    </a:accent2>
    <a:accent3>
      <a:srgbClr val="AAC0C0"/>
    </a:accent3>
    <a:accent4>
      <a:srgbClr val="DADADA"/>
    </a:accent4>
    <a:accent5>
      <a:srgbClr val="AAB8B7"/>
    </a:accent5>
    <a:accent6>
      <a:srgbClr val="6264B4"/>
    </a:accent6>
    <a:hlink>
      <a:srgbClr val="00FFFF"/>
    </a:hlink>
    <a:folHlink>
      <a:srgbClr val="00FF00"/>
    </a:folHlink>
  </a:clrScheme>
</a:themeOverride>
</file>

<file path=ppt/theme/themeOverride23.xml><?xml version="1.0" encoding="utf-8"?>
<a:themeOverride xmlns:a="http://schemas.openxmlformats.org/drawingml/2006/main">
  <a:clrScheme name="Blank Presentation 10">
    <a:dk1>
      <a:srgbClr val="777777"/>
    </a:dk1>
    <a:lt1>
      <a:srgbClr val="FFFFFF"/>
    </a:lt1>
    <a:dk2>
      <a:srgbClr val="686B5D"/>
    </a:dk2>
    <a:lt2>
      <a:srgbClr val="D1D1CB"/>
    </a:lt2>
    <a:accent1>
      <a:srgbClr val="909082"/>
    </a:accent1>
    <a:accent2>
      <a:srgbClr val="809EA8"/>
    </a:accent2>
    <a:accent3>
      <a:srgbClr val="B9BAB6"/>
    </a:accent3>
    <a:accent4>
      <a:srgbClr val="DADADA"/>
    </a:accent4>
    <a:accent5>
      <a:srgbClr val="C6C6C1"/>
    </a:accent5>
    <a:accent6>
      <a:srgbClr val="738F98"/>
    </a:accent6>
    <a:hlink>
      <a:srgbClr val="FFCC66"/>
    </a:hlink>
    <a:folHlink>
      <a:srgbClr val="E9DCB9"/>
    </a:folHlink>
  </a:clrScheme>
</a:themeOverride>
</file>

<file path=ppt/theme/themeOverride24.xml><?xml version="1.0" encoding="utf-8"?>
<a:themeOverride xmlns:a="http://schemas.openxmlformats.org/drawingml/2006/main">
  <a:clrScheme name="Blank Presentation 11">
    <a:dk1>
      <a:srgbClr val="3E3E5C"/>
    </a:dk1>
    <a:lt1>
      <a:srgbClr val="FFFFFF"/>
    </a:lt1>
    <a:dk2>
      <a:srgbClr val="666699"/>
    </a:dk2>
    <a:lt2>
      <a:srgbClr val="FFFFFF"/>
    </a:lt2>
    <a:accent1>
      <a:srgbClr val="60597B"/>
    </a:accent1>
    <a:accent2>
      <a:srgbClr val="6666FF"/>
    </a:accent2>
    <a:accent3>
      <a:srgbClr val="B8B8CA"/>
    </a:accent3>
    <a:accent4>
      <a:srgbClr val="DADADA"/>
    </a:accent4>
    <a:accent5>
      <a:srgbClr val="B6B5BF"/>
    </a:accent5>
    <a:accent6>
      <a:srgbClr val="5C5CE7"/>
    </a:accent6>
    <a:hlink>
      <a:srgbClr val="99CCFF"/>
    </a:hlink>
    <a:folHlink>
      <a:srgbClr val="FFFF99"/>
    </a:folHlink>
  </a:clrScheme>
</a:themeOverride>
</file>

<file path=ppt/theme/themeOverride25.xml><?xml version="1.0" encoding="utf-8"?>
<a:themeOverride xmlns:a="http://schemas.openxmlformats.org/drawingml/2006/main">
  <a:clrScheme name="Blank Presentation 12">
    <a:dk1>
      <a:srgbClr val="2D2015"/>
    </a:dk1>
    <a:lt1>
      <a:srgbClr val="FFFFFF"/>
    </a:lt1>
    <a:dk2>
      <a:srgbClr val="523E26"/>
    </a:dk2>
    <a:lt2>
      <a:srgbClr val="DFC08D"/>
    </a:lt2>
    <a:accent1>
      <a:srgbClr val="8C7B70"/>
    </a:accent1>
    <a:accent2>
      <a:srgbClr val="8F5F2F"/>
    </a:accent2>
    <a:accent3>
      <a:srgbClr val="B3AFAC"/>
    </a:accent3>
    <a:accent4>
      <a:srgbClr val="DADADA"/>
    </a:accent4>
    <a:accent5>
      <a:srgbClr val="C5BFBB"/>
    </a:accent5>
    <a:accent6>
      <a:srgbClr val="81552A"/>
    </a:accent6>
    <a:hlink>
      <a:srgbClr val="CCB400"/>
    </a:hlink>
    <a:folHlink>
      <a:srgbClr val="8C9EA0"/>
    </a:folHlink>
  </a:clrScheme>
</a:themeOverride>
</file>

<file path=ppt/theme/themeOverride26.xml><?xml version="1.0" encoding="utf-8"?>
<a:themeOverride xmlns:a="http://schemas.openxmlformats.org/drawingml/2006/main">
  <a:clrScheme name="Blank Presentation 4">
    <a:dk1>
      <a:srgbClr val="000000"/>
    </a:dk1>
    <a:lt1>
      <a:srgbClr val="DEF6F1"/>
    </a:lt1>
    <a:dk2>
      <a:srgbClr val="000000"/>
    </a:dk2>
    <a:lt2>
      <a:srgbClr val="969696"/>
    </a:lt2>
    <a:accent1>
      <a:srgbClr val="FFFFFF"/>
    </a:accent1>
    <a:accent2>
      <a:srgbClr val="8DC6FF"/>
    </a:accent2>
    <a:accent3>
      <a:srgbClr val="ECFAF7"/>
    </a:accent3>
    <a:accent4>
      <a:srgbClr val="000000"/>
    </a:accent4>
    <a:accent5>
      <a:srgbClr val="FFFFFF"/>
    </a:accent5>
    <a:accent6>
      <a:srgbClr val="7FB3E7"/>
    </a:accent6>
    <a:hlink>
      <a:srgbClr val="0066CC"/>
    </a:hlink>
    <a:folHlink>
      <a:srgbClr val="00A800"/>
    </a:folHlink>
  </a:clrScheme>
</a:themeOverride>
</file>

<file path=ppt/theme/themeOverride27.xml><?xml version="1.0" encoding="utf-8"?>
<a:themeOverride xmlns:a="http://schemas.openxmlformats.org/drawingml/2006/main">
  <a:clrScheme name="Blank Presentation 7">
    <a:dk1>
      <a:srgbClr val="5C1F00"/>
    </a:dk1>
    <a:lt1>
      <a:srgbClr val="FFFFFF"/>
    </a:lt1>
    <a:dk2>
      <a:srgbClr val="800000"/>
    </a:dk2>
    <a:lt2>
      <a:srgbClr val="DFD293"/>
    </a:lt2>
    <a:accent1>
      <a:srgbClr val="713E39"/>
    </a:accent1>
    <a:accent2>
      <a:srgbClr val="BE7960"/>
    </a:accent2>
    <a:accent3>
      <a:srgbClr val="C0AAAA"/>
    </a:accent3>
    <a:accent4>
      <a:srgbClr val="DADADA"/>
    </a:accent4>
    <a:accent5>
      <a:srgbClr val="BBAFAE"/>
    </a:accent5>
    <a:accent6>
      <a:srgbClr val="AC6D56"/>
    </a:accent6>
    <a:hlink>
      <a:srgbClr val="FFFF99"/>
    </a:hlink>
    <a:folHlink>
      <a:srgbClr val="D3A219"/>
    </a:folHlink>
  </a:clrScheme>
</a:themeOverride>
</file>

<file path=ppt/theme/themeOverride3.xml><?xml version="1.0" encoding="utf-8"?>
<a:themeOverride xmlns:a="http://schemas.openxmlformats.org/drawingml/2006/main">
  <a:clrScheme name="Blank Presentation 6">
    <a:dk1>
      <a:srgbClr val="005A58"/>
    </a:dk1>
    <a:lt1>
      <a:srgbClr val="FFFFFF"/>
    </a:lt1>
    <a:dk2>
      <a:srgbClr val="008080"/>
    </a:dk2>
    <a:lt2>
      <a:srgbClr val="FFFF99"/>
    </a:lt2>
    <a:accent1>
      <a:srgbClr val="006462"/>
    </a:accent1>
    <a:accent2>
      <a:srgbClr val="6D6FC7"/>
    </a:accent2>
    <a:accent3>
      <a:srgbClr val="AAC0C0"/>
    </a:accent3>
    <a:accent4>
      <a:srgbClr val="DADADA"/>
    </a:accent4>
    <a:accent5>
      <a:srgbClr val="AAB8B7"/>
    </a:accent5>
    <a:accent6>
      <a:srgbClr val="6264B4"/>
    </a:accent6>
    <a:hlink>
      <a:srgbClr val="00FFFF"/>
    </a:hlink>
    <a:folHlink>
      <a:srgbClr val="00FF00"/>
    </a:folHlink>
  </a:clrScheme>
</a:themeOverride>
</file>

<file path=ppt/theme/themeOverride4.xml><?xml version="1.0" encoding="utf-8"?>
<a:themeOverride xmlns:a="http://schemas.openxmlformats.org/drawingml/2006/main">
  <a:clrScheme name="Blank Presentation 7">
    <a:dk1>
      <a:srgbClr val="5C1F00"/>
    </a:dk1>
    <a:lt1>
      <a:srgbClr val="FFFFFF"/>
    </a:lt1>
    <a:dk2>
      <a:srgbClr val="800000"/>
    </a:dk2>
    <a:lt2>
      <a:srgbClr val="DFD293"/>
    </a:lt2>
    <a:accent1>
      <a:srgbClr val="713E39"/>
    </a:accent1>
    <a:accent2>
      <a:srgbClr val="BE7960"/>
    </a:accent2>
    <a:accent3>
      <a:srgbClr val="C0AAAA"/>
    </a:accent3>
    <a:accent4>
      <a:srgbClr val="DADADA"/>
    </a:accent4>
    <a:accent5>
      <a:srgbClr val="BBAFAE"/>
    </a:accent5>
    <a:accent6>
      <a:srgbClr val="AC6D56"/>
    </a:accent6>
    <a:hlink>
      <a:srgbClr val="FFFF99"/>
    </a:hlink>
    <a:folHlink>
      <a:srgbClr val="D3A219"/>
    </a:folHlink>
  </a:clrScheme>
</a:themeOverride>
</file>

<file path=ppt/theme/themeOverride5.xml><?xml version="1.0" encoding="utf-8"?>
<a:themeOverride xmlns:a="http://schemas.openxmlformats.org/drawingml/2006/main">
  <a:clrScheme name="Blank Presentation 6">
    <a:dk1>
      <a:srgbClr val="005A58"/>
    </a:dk1>
    <a:lt1>
      <a:srgbClr val="FFFFFF"/>
    </a:lt1>
    <a:dk2>
      <a:srgbClr val="008080"/>
    </a:dk2>
    <a:lt2>
      <a:srgbClr val="FFFF99"/>
    </a:lt2>
    <a:accent1>
      <a:srgbClr val="006462"/>
    </a:accent1>
    <a:accent2>
      <a:srgbClr val="6D6FC7"/>
    </a:accent2>
    <a:accent3>
      <a:srgbClr val="AAC0C0"/>
    </a:accent3>
    <a:accent4>
      <a:srgbClr val="DADADA"/>
    </a:accent4>
    <a:accent5>
      <a:srgbClr val="AAB8B7"/>
    </a:accent5>
    <a:accent6>
      <a:srgbClr val="6264B4"/>
    </a:accent6>
    <a:hlink>
      <a:srgbClr val="00FFFF"/>
    </a:hlink>
    <a:folHlink>
      <a:srgbClr val="00FF00"/>
    </a:folHlink>
  </a:clrScheme>
</a:themeOverride>
</file>

<file path=ppt/theme/themeOverride6.xml><?xml version="1.0" encoding="utf-8"?>
<a:themeOverride xmlns:a="http://schemas.openxmlformats.org/drawingml/2006/main">
  <a:clrScheme name="Blank Presentation 10">
    <a:dk1>
      <a:srgbClr val="777777"/>
    </a:dk1>
    <a:lt1>
      <a:srgbClr val="FFFFFF"/>
    </a:lt1>
    <a:dk2>
      <a:srgbClr val="686B5D"/>
    </a:dk2>
    <a:lt2>
      <a:srgbClr val="D1D1CB"/>
    </a:lt2>
    <a:accent1>
      <a:srgbClr val="909082"/>
    </a:accent1>
    <a:accent2>
      <a:srgbClr val="809EA8"/>
    </a:accent2>
    <a:accent3>
      <a:srgbClr val="B9BAB6"/>
    </a:accent3>
    <a:accent4>
      <a:srgbClr val="DADADA"/>
    </a:accent4>
    <a:accent5>
      <a:srgbClr val="C6C6C1"/>
    </a:accent5>
    <a:accent6>
      <a:srgbClr val="738F98"/>
    </a:accent6>
    <a:hlink>
      <a:srgbClr val="FFCC66"/>
    </a:hlink>
    <a:folHlink>
      <a:srgbClr val="E9DCB9"/>
    </a:folHlink>
  </a:clrScheme>
</a:themeOverride>
</file>

<file path=ppt/theme/themeOverride7.xml><?xml version="1.0" encoding="utf-8"?>
<a:themeOverride xmlns:a="http://schemas.openxmlformats.org/drawingml/2006/main">
  <a:clrScheme name="Blank Presentatio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8.xml><?xml version="1.0" encoding="utf-8"?>
<a:themeOverride xmlns:a="http://schemas.openxmlformats.org/drawingml/2006/main">
  <a:clrScheme name="Blank Presentation 7">
    <a:dk1>
      <a:srgbClr val="5C1F00"/>
    </a:dk1>
    <a:lt1>
      <a:srgbClr val="FFFFFF"/>
    </a:lt1>
    <a:dk2>
      <a:srgbClr val="800000"/>
    </a:dk2>
    <a:lt2>
      <a:srgbClr val="DFD293"/>
    </a:lt2>
    <a:accent1>
      <a:srgbClr val="713E39"/>
    </a:accent1>
    <a:accent2>
      <a:srgbClr val="BE7960"/>
    </a:accent2>
    <a:accent3>
      <a:srgbClr val="C0AAAA"/>
    </a:accent3>
    <a:accent4>
      <a:srgbClr val="DADADA"/>
    </a:accent4>
    <a:accent5>
      <a:srgbClr val="BBAFAE"/>
    </a:accent5>
    <a:accent6>
      <a:srgbClr val="AC6D56"/>
    </a:accent6>
    <a:hlink>
      <a:srgbClr val="FFFF99"/>
    </a:hlink>
    <a:folHlink>
      <a:srgbClr val="D3A219"/>
    </a:folHlink>
  </a:clrScheme>
</a:themeOverride>
</file>

<file path=ppt/theme/themeOverride9.xml><?xml version="1.0" encoding="utf-8"?>
<a:themeOverride xmlns:a="http://schemas.openxmlformats.org/drawingml/2006/main">
  <a:clrScheme name="Blank Presentation 6">
    <a:dk1>
      <a:srgbClr val="005A58"/>
    </a:dk1>
    <a:lt1>
      <a:srgbClr val="FFFFFF"/>
    </a:lt1>
    <a:dk2>
      <a:srgbClr val="008080"/>
    </a:dk2>
    <a:lt2>
      <a:srgbClr val="FFFF99"/>
    </a:lt2>
    <a:accent1>
      <a:srgbClr val="006462"/>
    </a:accent1>
    <a:accent2>
      <a:srgbClr val="6D6FC7"/>
    </a:accent2>
    <a:accent3>
      <a:srgbClr val="AAC0C0"/>
    </a:accent3>
    <a:accent4>
      <a:srgbClr val="DADADA"/>
    </a:accent4>
    <a:accent5>
      <a:srgbClr val="AAB8B7"/>
    </a:accent5>
    <a:accent6>
      <a:srgbClr val="6264B4"/>
    </a:accent6>
    <a:hlink>
      <a:srgbClr val="00FFFF"/>
    </a:hlink>
    <a:folHlink>
      <a:srgbClr val="00FF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12579</TotalTime>
  <Words>1603</Words>
  <Application>Microsoft Macintosh PowerPoint</Application>
  <PresentationFormat>On-screen Show (4:3)</PresentationFormat>
  <Paragraphs>261</Paragraphs>
  <Slides>51</Slides>
  <Notes>25</Notes>
  <HiddenSlides>0</HiddenSlides>
  <MMClips>4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Blank Presentation</vt:lpstr>
      <vt:lpstr>Language and Culture</vt:lpstr>
      <vt:lpstr>Roaring 20’s</vt:lpstr>
      <vt:lpstr>Roaring 20’s “The Lost Generation” </vt:lpstr>
      <vt:lpstr>80’s and 90’s Vocab</vt:lpstr>
      <vt:lpstr>80’s and 90’s Generation “X”</vt:lpstr>
      <vt:lpstr>Generation Y</vt:lpstr>
      <vt:lpstr>Discussion Questions</vt:lpstr>
      <vt:lpstr>The Roaring 20’s</vt:lpstr>
      <vt:lpstr>Policies of Republicans in the 1920’s</vt:lpstr>
      <vt:lpstr>Policies of Republicans in the 1920’s </vt:lpstr>
      <vt:lpstr>The Business of America</vt:lpstr>
      <vt:lpstr>What am I????</vt:lpstr>
      <vt:lpstr>What am I?????</vt:lpstr>
      <vt:lpstr>Who am I????</vt:lpstr>
      <vt:lpstr>Discussion Question</vt:lpstr>
      <vt:lpstr>Car Culture</vt:lpstr>
      <vt:lpstr>Automobiles</vt:lpstr>
      <vt:lpstr>Airplane Industry</vt:lpstr>
      <vt:lpstr>Alternating Electrical Current</vt:lpstr>
      <vt:lpstr>Modern Advertising</vt:lpstr>
      <vt:lpstr>Installment Plan</vt:lpstr>
      <vt:lpstr>Changing Ways  of Life</vt:lpstr>
      <vt:lpstr>Prohibition 1920 (18th and 21st Amendment)</vt:lpstr>
      <vt:lpstr>Prohibition 1920 (18th and 21st Amendment)</vt:lpstr>
      <vt:lpstr>Prohibition 1920 (18th and 21st Amendment)</vt:lpstr>
      <vt:lpstr>Scopes “Monkey” Trial 1925</vt:lpstr>
      <vt:lpstr>Scopes “Monkey” Trial 1925</vt:lpstr>
      <vt:lpstr>Scopes “Monkey” Trial 1925</vt:lpstr>
      <vt:lpstr>Revival of the KKK</vt:lpstr>
      <vt:lpstr>The 20’s Women</vt:lpstr>
      <vt:lpstr>Society in the 20’s</vt:lpstr>
      <vt:lpstr>Negative affects that accompanied women’s changing roles in the 1920’s</vt:lpstr>
      <vt:lpstr>Ch 21 Sec 3</vt:lpstr>
      <vt:lpstr>1. What similarities do you see between the images? 2. What differences do you see between the images? 3. What conflict is being suggested by the images?</vt:lpstr>
      <vt:lpstr>Radio</vt:lpstr>
      <vt:lpstr>Movies</vt:lpstr>
      <vt:lpstr>Newspapers</vt:lpstr>
      <vt:lpstr>Music</vt:lpstr>
      <vt:lpstr>Strange Fruit</vt:lpstr>
      <vt:lpstr>Literature </vt:lpstr>
      <vt:lpstr>Theatre </vt:lpstr>
      <vt:lpstr>Beliefs and Goals of African Americans</vt:lpstr>
      <vt:lpstr>Generation Y</vt:lpstr>
      <vt:lpstr>Heroes of the 20’s</vt:lpstr>
      <vt:lpstr>Charles Lindbergh</vt:lpstr>
      <vt:lpstr>Amelia Earhart</vt:lpstr>
      <vt:lpstr>Jack Dempsey</vt:lpstr>
      <vt:lpstr>Babe Ruth </vt:lpstr>
      <vt:lpstr>Man O War</vt:lpstr>
      <vt:lpstr>Gertrude Ederle</vt:lpstr>
      <vt:lpstr>Harry Houdini</vt:lpstr>
    </vt:vector>
  </TitlesOfParts>
  <Company>Buffalo Grove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in the 20’s</dc:title>
  <dc:creator>Buffalo Grove High School</dc:creator>
  <cp:lastModifiedBy>Buffalo Grove High School</cp:lastModifiedBy>
  <cp:revision>76</cp:revision>
  <dcterms:created xsi:type="dcterms:W3CDTF">2013-03-13T14:33:13Z</dcterms:created>
  <dcterms:modified xsi:type="dcterms:W3CDTF">2013-03-14T14:16:29Z</dcterms:modified>
</cp:coreProperties>
</file>